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embeddedFontLst>
    <p:embeddedFont>
      <p:font typeface="Lexend"/>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Lexend-bold.fntdata"/><Relationship Id="rId52" Type="http://schemas.openxmlformats.org/officeDocument/2006/relationships/font" Target="fonts/Lexen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69bbb12305a5a: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69bbb12305a5a: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69bbb1246b62c: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69bbb1246b62c: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69bbb124a786b: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69bbb124a786b: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69bbb124e4cd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69bbb124e4cd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69bbb124e4f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69bbb124e4f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69bbb124e5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69bbb124e5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69bbb124e5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69bbb124e5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69bbb1250b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69bbb1250b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69bbb12538b3c: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69bbb12538b3c: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69bbb12551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69bbb12551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69bbb125663ec: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69bbb125663ec: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69bbb1235f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69bbb1235f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69bbb12569a9a: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69bbb12569a9a: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69bbb12569f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69bbb12569f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69bbb12582b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69bbb12582b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69bbb1259ac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69bbb1259ac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69bbb125b0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69bbb125b0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69bbb125c5f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69bbb125c5f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69bbb125e315c: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69bbb125e315c: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69bbb1261cb6b: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69bbb1261cb6b: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69bbb12651e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69bbb12651e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69bbb126cdecd: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69bbb126cdecd: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69bbb12382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69bbb12382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69bbb126ce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69bbb126ce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69bbb126ceba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69bbb126ceba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69bbb1270449b: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69bbb1270449b: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69bbb127228e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69bbb127228e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69bbb12722e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69bbb12722e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69bbb1272353e: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69bbb1272353e: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69bbb1272381d: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69bbb1272381d: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69bbb12723a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69bbb12723a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69bbb12723cfc: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69bbb12723cfc: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69bbb12739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69bbb12739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69bbb12382a2a: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69bbb12382a2a: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69bbb1277b4d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69bbb1277b4d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69bbb127ac1fe: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69bbb127ac1fe: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69bbb127c9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69bbb127c9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69bbb127e80cb: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69bbb127e80cb: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69bbb12807bb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69bbb12807bb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69bbb12807e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69bbb12807e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69bbb1281c6e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69bbb1281c6e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69bbb12382f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69bbb12382f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69bbb123a28bd: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69bbb123a28bd: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69bbb123c81ef: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69bbb123c81ef: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69bbb12416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69bbb12416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69bbb124414ae: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69bbb124414ae: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5.jpg"/><Relationship Id="rId6"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22.jpg"/><Relationship Id="rId5" Type="http://schemas.openxmlformats.org/officeDocument/2006/relationships/image" Target="../media/image12.jpg"/><Relationship Id="rId6"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24.jpg"/><Relationship Id="rId5"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3.jp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3.jp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3.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3.jpg"/><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image" Target="../media/image27.jpg"/><Relationship Id="rId5"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3.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3.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3.jpg"/><Relationship Id="rId4"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13.jpg"/><Relationship Id="rId4" Type="http://schemas.openxmlformats.org/officeDocument/2006/relationships/image" Target="../media/image1.png"/><Relationship Id="rId5"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13.jp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13.jp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13.jp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13.jp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1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13.jpg"/><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4.jpg"/><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937260" y="742950"/>
            <a:ext cx="3657600" cy="3657600"/>
          </a:xfrm>
          <a:prstGeom prst="rect">
            <a:avLst/>
          </a:prstGeom>
          <a:noFill/>
          <a:ln>
            <a:noFill/>
          </a:ln>
        </p:spPr>
      </p:pic>
      <p:sp>
        <p:nvSpPr>
          <p:cNvPr id="55" name="Google Shape;55;p13"/>
          <p:cNvSpPr txBox="1"/>
          <p:nvPr/>
        </p:nvSpPr>
        <p:spPr>
          <a:xfrm>
            <a:off x="4914900" y="1371600"/>
            <a:ext cx="38292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3250">
                <a:solidFill>
                  <a:srgbClr val="040F0F"/>
                </a:solidFill>
                <a:latin typeface="Lexend"/>
                <a:ea typeface="Lexend"/>
                <a:cs typeface="Lexend"/>
                <a:sym typeface="Lexend"/>
              </a:rPr>
              <a:t>The Spanish Civil War</a:t>
            </a:r>
            <a:endParaRPr b="1" sz="32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Conflict, Ideology, and Prelude to World War II</a:t>
            </a:r>
            <a:endParaRPr sz="1600">
              <a:solidFill>
                <a:srgbClr val="040F0F"/>
              </a:solidFill>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2"/>
          <p:cNvSpPr/>
          <p:nvPr/>
        </p:nvSpPr>
        <p:spPr>
          <a:xfrm>
            <a:off x="1428750" y="902970"/>
            <a:ext cx="411600" cy="4116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6" name="Google Shape;126;p22"/>
          <p:cNvPicPr preferRelativeResize="0"/>
          <p:nvPr/>
        </p:nvPicPr>
        <p:blipFill>
          <a:blip r:embed="rId4">
            <a:alphaModFix/>
          </a:blip>
          <a:stretch>
            <a:fillRect/>
          </a:stretch>
        </p:blipFill>
        <p:spPr>
          <a:xfrm>
            <a:off x="285750" y="1474470"/>
            <a:ext cx="2697480" cy="1714500"/>
          </a:xfrm>
          <a:prstGeom prst="rect">
            <a:avLst/>
          </a:prstGeom>
          <a:noFill/>
          <a:ln>
            <a:noFill/>
          </a:ln>
        </p:spPr>
      </p:pic>
      <p:sp>
        <p:nvSpPr>
          <p:cNvPr id="127" name="Google Shape;127;p22"/>
          <p:cNvSpPr/>
          <p:nvPr/>
        </p:nvSpPr>
        <p:spPr>
          <a:xfrm>
            <a:off x="4354830" y="902970"/>
            <a:ext cx="411600" cy="4116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8" name="Google Shape;128;p22"/>
          <p:cNvPicPr preferRelativeResize="0"/>
          <p:nvPr/>
        </p:nvPicPr>
        <p:blipFill>
          <a:blip r:embed="rId5">
            <a:alphaModFix/>
          </a:blip>
          <a:stretch>
            <a:fillRect/>
          </a:stretch>
        </p:blipFill>
        <p:spPr>
          <a:xfrm>
            <a:off x="3211830" y="1474470"/>
            <a:ext cx="2697480" cy="1714500"/>
          </a:xfrm>
          <a:prstGeom prst="rect">
            <a:avLst/>
          </a:prstGeom>
          <a:noFill/>
          <a:ln>
            <a:noFill/>
          </a:ln>
        </p:spPr>
      </p:pic>
      <p:sp>
        <p:nvSpPr>
          <p:cNvPr id="129" name="Google Shape;129;p22"/>
          <p:cNvSpPr/>
          <p:nvPr/>
        </p:nvSpPr>
        <p:spPr>
          <a:xfrm>
            <a:off x="7292340" y="902970"/>
            <a:ext cx="411600" cy="4116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0" name="Google Shape;130;p22"/>
          <p:cNvPicPr preferRelativeResize="0"/>
          <p:nvPr/>
        </p:nvPicPr>
        <p:blipFill>
          <a:blip r:embed="rId6">
            <a:alphaModFix/>
          </a:blip>
          <a:stretch>
            <a:fillRect/>
          </a:stretch>
        </p:blipFill>
        <p:spPr>
          <a:xfrm>
            <a:off x="6149340" y="1474470"/>
            <a:ext cx="2697480" cy="1714500"/>
          </a:xfrm>
          <a:prstGeom prst="rect">
            <a:avLst/>
          </a:prstGeom>
          <a:noFill/>
          <a:ln>
            <a:noFill/>
          </a:ln>
        </p:spPr>
      </p:pic>
      <p:sp>
        <p:nvSpPr>
          <p:cNvPr id="131" name="Google Shape;131;p22"/>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Internal Divisions: The Republicans</a:t>
            </a:r>
            <a:endParaRPr b="1" sz="2900">
              <a:solidFill>
                <a:srgbClr val="040F0F"/>
              </a:solidFill>
              <a:latin typeface="Lexend"/>
              <a:ea typeface="Lexend"/>
              <a:cs typeface="Lexend"/>
              <a:sym typeface="Lexend"/>
            </a:endParaRPr>
          </a:p>
        </p:txBody>
      </p:sp>
      <p:sp>
        <p:nvSpPr>
          <p:cNvPr id="132" name="Google Shape;132;p22"/>
          <p:cNvSpPr txBox="1"/>
          <p:nvPr/>
        </p:nvSpPr>
        <p:spPr>
          <a:xfrm>
            <a:off x="1428750" y="902970"/>
            <a:ext cx="411600" cy="4116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1</a:t>
            </a:r>
            <a:endParaRPr b="1" sz="1600">
              <a:solidFill>
                <a:srgbClr val="040F0F"/>
              </a:solidFill>
              <a:latin typeface="Lexend"/>
              <a:ea typeface="Lexend"/>
              <a:cs typeface="Lexend"/>
              <a:sym typeface="Lexend"/>
            </a:endParaRPr>
          </a:p>
        </p:txBody>
      </p:sp>
      <p:sp>
        <p:nvSpPr>
          <p:cNvPr id="133" name="Google Shape;133;p22"/>
          <p:cNvSpPr txBox="1"/>
          <p:nvPr/>
        </p:nvSpPr>
        <p:spPr>
          <a:xfrm>
            <a:off x="285750" y="3303270"/>
            <a:ext cx="2697600" cy="12699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0"/>
              </a:spcAft>
              <a:buNone/>
            </a:pPr>
            <a:r>
              <a:rPr b="1" lang="en-GB" sz="2000">
                <a:solidFill>
                  <a:srgbClr val="040F0F"/>
                </a:solidFill>
                <a:latin typeface="Lexend"/>
                <a:ea typeface="Lexend"/>
                <a:cs typeface="Lexend"/>
                <a:sym typeface="Lexend"/>
              </a:rPr>
              <a:t>Socialists (PSOE)</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Wanted a democratic socialist revolution but were often moderate.</a:t>
            </a:r>
            <a:endParaRPr sz="1600">
              <a:solidFill>
                <a:srgbClr val="040F0F"/>
              </a:solidFill>
              <a:latin typeface="Lexend"/>
              <a:ea typeface="Lexend"/>
              <a:cs typeface="Lexend"/>
              <a:sym typeface="Lexend"/>
            </a:endParaRPr>
          </a:p>
        </p:txBody>
      </p:sp>
      <p:sp>
        <p:nvSpPr>
          <p:cNvPr id="134" name="Google Shape;134;p22"/>
          <p:cNvSpPr txBox="1"/>
          <p:nvPr/>
        </p:nvSpPr>
        <p:spPr>
          <a:xfrm>
            <a:off x="4354830" y="902970"/>
            <a:ext cx="411600" cy="4116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2</a:t>
            </a:r>
            <a:endParaRPr b="1" sz="1600">
              <a:solidFill>
                <a:srgbClr val="040F0F"/>
              </a:solidFill>
              <a:latin typeface="Lexend"/>
              <a:ea typeface="Lexend"/>
              <a:cs typeface="Lexend"/>
              <a:sym typeface="Lexend"/>
            </a:endParaRPr>
          </a:p>
        </p:txBody>
      </p:sp>
      <p:sp>
        <p:nvSpPr>
          <p:cNvPr id="135" name="Google Shape;135;p22"/>
          <p:cNvSpPr txBox="1"/>
          <p:nvPr/>
        </p:nvSpPr>
        <p:spPr>
          <a:xfrm>
            <a:off x="3211830" y="3303270"/>
            <a:ext cx="2697600" cy="12699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0"/>
              </a:spcAft>
              <a:buNone/>
            </a:pPr>
            <a:r>
              <a:rPr b="1" lang="en-GB" sz="2000">
                <a:solidFill>
                  <a:srgbClr val="040F0F"/>
                </a:solidFill>
                <a:latin typeface="Lexend"/>
                <a:ea typeface="Lexend"/>
                <a:cs typeface="Lexend"/>
                <a:sym typeface="Lexend"/>
              </a:rPr>
              <a:t>Anarchists (CNT-FAI)</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Sought a stateless society; strongest in Catalonia and Aragon.</a:t>
            </a:r>
            <a:endParaRPr sz="1600">
              <a:solidFill>
                <a:srgbClr val="040F0F"/>
              </a:solidFill>
              <a:latin typeface="Lexend"/>
              <a:ea typeface="Lexend"/>
              <a:cs typeface="Lexend"/>
              <a:sym typeface="Lexend"/>
            </a:endParaRPr>
          </a:p>
        </p:txBody>
      </p:sp>
      <p:sp>
        <p:nvSpPr>
          <p:cNvPr id="136" name="Google Shape;136;p22"/>
          <p:cNvSpPr txBox="1"/>
          <p:nvPr/>
        </p:nvSpPr>
        <p:spPr>
          <a:xfrm>
            <a:off x="7292340" y="902970"/>
            <a:ext cx="411600" cy="4116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3</a:t>
            </a:r>
            <a:endParaRPr b="1" sz="1600">
              <a:solidFill>
                <a:srgbClr val="040F0F"/>
              </a:solidFill>
              <a:latin typeface="Lexend"/>
              <a:ea typeface="Lexend"/>
              <a:cs typeface="Lexend"/>
              <a:sym typeface="Lexend"/>
            </a:endParaRPr>
          </a:p>
        </p:txBody>
      </p:sp>
      <p:sp>
        <p:nvSpPr>
          <p:cNvPr id="137" name="Google Shape;137;p22"/>
          <p:cNvSpPr txBox="1"/>
          <p:nvPr/>
        </p:nvSpPr>
        <p:spPr>
          <a:xfrm>
            <a:off x="6149340" y="3303270"/>
            <a:ext cx="2697600" cy="12699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0"/>
              </a:spcAft>
              <a:buNone/>
            </a:pPr>
            <a:r>
              <a:rPr b="1" lang="en-GB" sz="2000">
                <a:solidFill>
                  <a:srgbClr val="040F0F"/>
                </a:solidFill>
                <a:latin typeface="Lexend"/>
                <a:ea typeface="Lexend"/>
                <a:cs typeface="Lexend"/>
                <a:sym typeface="Lexend"/>
              </a:rPr>
              <a:t>Communists (PCE)</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Prioritised winning the war over revolution; controlled by Moscow.</a:t>
            </a:r>
            <a:endParaRPr sz="1600">
              <a:solidFill>
                <a:srgbClr val="040F0F"/>
              </a:solidFill>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3"/>
          <p:cNvSpPr/>
          <p:nvPr/>
        </p:nvSpPr>
        <p:spPr>
          <a:xfrm>
            <a:off x="1428750" y="902970"/>
            <a:ext cx="411600" cy="4116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3" name="Google Shape;143;p23"/>
          <p:cNvPicPr preferRelativeResize="0"/>
          <p:nvPr/>
        </p:nvPicPr>
        <p:blipFill>
          <a:blip r:embed="rId4">
            <a:alphaModFix/>
          </a:blip>
          <a:stretch>
            <a:fillRect/>
          </a:stretch>
        </p:blipFill>
        <p:spPr>
          <a:xfrm>
            <a:off x="285750" y="1474470"/>
            <a:ext cx="2697480" cy="1714500"/>
          </a:xfrm>
          <a:prstGeom prst="rect">
            <a:avLst/>
          </a:prstGeom>
          <a:noFill/>
          <a:ln>
            <a:noFill/>
          </a:ln>
        </p:spPr>
      </p:pic>
      <p:sp>
        <p:nvSpPr>
          <p:cNvPr id="144" name="Google Shape;144;p23"/>
          <p:cNvSpPr/>
          <p:nvPr/>
        </p:nvSpPr>
        <p:spPr>
          <a:xfrm>
            <a:off x="4354830" y="902970"/>
            <a:ext cx="411600" cy="4116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5" name="Google Shape;145;p23"/>
          <p:cNvPicPr preferRelativeResize="0"/>
          <p:nvPr/>
        </p:nvPicPr>
        <p:blipFill>
          <a:blip r:embed="rId5">
            <a:alphaModFix/>
          </a:blip>
          <a:stretch>
            <a:fillRect/>
          </a:stretch>
        </p:blipFill>
        <p:spPr>
          <a:xfrm>
            <a:off x="3211830" y="1474470"/>
            <a:ext cx="2697480" cy="1714500"/>
          </a:xfrm>
          <a:prstGeom prst="rect">
            <a:avLst/>
          </a:prstGeom>
          <a:noFill/>
          <a:ln>
            <a:noFill/>
          </a:ln>
        </p:spPr>
      </p:pic>
      <p:sp>
        <p:nvSpPr>
          <p:cNvPr id="146" name="Google Shape;146;p23"/>
          <p:cNvSpPr/>
          <p:nvPr/>
        </p:nvSpPr>
        <p:spPr>
          <a:xfrm>
            <a:off x="7292340" y="902970"/>
            <a:ext cx="411600" cy="4116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7" name="Google Shape;147;p23"/>
          <p:cNvPicPr preferRelativeResize="0"/>
          <p:nvPr/>
        </p:nvPicPr>
        <p:blipFill>
          <a:blip r:embed="rId6">
            <a:alphaModFix/>
          </a:blip>
          <a:stretch>
            <a:fillRect/>
          </a:stretch>
        </p:blipFill>
        <p:spPr>
          <a:xfrm>
            <a:off x="6149340" y="1474470"/>
            <a:ext cx="2697480" cy="1714500"/>
          </a:xfrm>
          <a:prstGeom prst="rect">
            <a:avLst/>
          </a:prstGeom>
          <a:noFill/>
          <a:ln>
            <a:noFill/>
          </a:ln>
        </p:spPr>
      </p:pic>
      <p:sp>
        <p:nvSpPr>
          <p:cNvPr id="148" name="Google Shape;148;p23"/>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Internal Unity: The Nationalists</a:t>
            </a:r>
            <a:endParaRPr b="1" sz="2900">
              <a:solidFill>
                <a:srgbClr val="040F0F"/>
              </a:solidFill>
              <a:latin typeface="Lexend"/>
              <a:ea typeface="Lexend"/>
              <a:cs typeface="Lexend"/>
              <a:sym typeface="Lexend"/>
            </a:endParaRPr>
          </a:p>
        </p:txBody>
      </p:sp>
      <p:sp>
        <p:nvSpPr>
          <p:cNvPr id="149" name="Google Shape;149;p23"/>
          <p:cNvSpPr txBox="1"/>
          <p:nvPr/>
        </p:nvSpPr>
        <p:spPr>
          <a:xfrm>
            <a:off x="1428750" y="902970"/>
            <a:ext cx="411600" cy="4116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1</a:t>
            </a:r>
            <a:endParaRPr b="1" sz="1600">
              <a:solidFill>
                <a:srgbClr val="040F0F"/>
              </a:solidFill>
              <a:latin typeface="Lexend"/>
              <a:ea typeface="Lexend"/>
              <a:cs typeface="Lexend"/>
              <a:sym typeface="Lexend"/>
            </a:endParaRPr>
          </a:p>
        </p:txBody>
      </p:sp>
      <p:sp>
        <p:nvSpPr>
          <p:cNvPr id="150" name="Google Shape;150;p23"/>
          <p:cNvSpPr txBox="1"/>
          <p:nvPr/>
        </p:nvSpPr>
        <p:spPr>
          <a:xfrm>
            <a:off x="285750" y="3303270"/>
            <a:ext cx="2697600" cy="12699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0"/>
              </a:spcAft>
              <a:buNone/>
            </a:pPr>
            <a:r>
              <a:rPr b="1" lang="en-GB" sz="2000">
                <a:solidFill>
                  <a:srgbClr val="040F0F"/>
                </a:solidFill>
                <a:latin typeface="Lexend"/>
                <a:ea typeface="Lexend"/>
                <a:cs typeface="Lexend"/>
                <a:sym typeface="Lexend"/>
              </a:rPr>
              <a:t>The Army</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The core of the movement, led by experienced generals like Franco.</a:t>
            </a:r>
            <a:endParaRPr sz="1600">
              <a:solidFill>
                <a:srgbClr val="040F0F"/>
              </a:solidFill>
              <a:latin typeface="Lexend"/>
              <a:ea typeface="Lexend"/>
              <a:cs typeface="Lexend"/>
              <a:sym typeface="Lexend"/>
            </a:endParaRPr>
          </a:p>
        </p:txBody>
      </p:sp>
      <p:sp>
        <p:nvSpPr>
          <p:cNvPr id="151" name="Google Shape;151;p23"/>
          <p:cNvSpPr txBox="1"/>
          <p:nvPr/>
        </p:nvSpPr>
        <p:spPr>
          <a:xfrm>
            <a:off x="4354830" y="902970"/>
            <a:ext cx="411600" cy="4116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2</a:t>
            </a:r>
            <a:endParaRPr b="1" sz="1600">
              <a:solidFill>
                <a:srgbClr val="040F0F"/>
              </a:solidFill>
              <a:latin typeface="Lexend"/>
              <a:ea typeface="Lexend"/>
              <a:cs typeface="Lexend"/>
              <a:sym typeface="Lexend"/>
            </a:endParaRPr>
          </a:p>
        </p:txBody>
      </p:sp>
      <p:sp>
        <p:nvSpPr>
          <p:cNvPr id="152" name="Google Shape;152;p23"/>
          <p:cNvSpPr txBox="1"/>
          <p:nvPr/>
        </p:nvSpPr>
        <p:spPr>
          <a:xfrm>
            <a:off x="3211830" y="3303270"/>
            <a:ext cx="2697600" cy="12699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0"/>
              </a:spcAft>
              <a:buNone/>
            </a:pPr>
            <a:r>
              <a:rPr b="1" lang="en-GB" sz="2000">
                <a:solidFill>
                  <a:srgbClr val="040F0F"/>
                </a:solidFill>
                <a:latin typeface="Lexend"/>
                <a:ea typeface="Lexend"/>
                <a:cs typeface="Lexend"/>
                <a:sym typeface="Lexend"/>
              </a:rPr>
              <a:t>The Church</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Presented the war as a 'Crusade' against godless Communism.</a:t>
            </a:r>
            <a:endParaRPr sz="1600">
              <a:solidFill>
                <a:srgbClr val="040F0F"/>
              </a:solidFill>
              <a:latin typeface="Lexend"/>
              <a:ea typeface="Lexend"/>
              <a:cs typeface="Lexend"/>
              <a:sym typeface="Lexend"/>
            </a:endParaRPr>
          </a:p>
        </p:txBody>
      </p:sp>
      <p:sp>
        <p:nvSpPr>
          <p:cNvPr id="153" name="Google Shape;153;p23"/>
          <p:cNvSpPr txBox="1"/>
          <p:nvPr/>
        </p:nvSpPr>
        <p:spPr>
          <a:xfrm>
            <a:off x="7292340" y="902970"/>
            <a:ext cx="411600" cy="4116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3</a:t>
            </a:r>
            <a:endParaRPr b="1" sz="1600">
              <a:solidFill>
                <a:srgbClr val="040F0F"/>
              </a:solidFill>
              <a:latin typeface="Lexend"/>
              <a:ea typeface="Lexend"/>
              <a:cs typeface="Lexend"/>
              <a:sym typeface="Lexend"/>
            </a:endParaRPr>
          </a:p>
        </p:txBody>
      </p:sp>
      <p:sp>
        <p:nvSpPr>
          <p:cNvPr id="154" name="Google Shape;154;p23"/>
          <p:cNvSpPr txBox="1"/>
          <p:nvPr/>
        </p:nvSpPr>
        <p:spPr>
          <a:xfrm>
            <a:off x="6149340" y="3303270"/>
            <a:ext cx="2697600" cy="12699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0"/>
              </a:spcAft>
              <a:buNone/>
            </a:pPr>
            <a:r>
              <a:rPr b="1" lang="en-GB" sz="2000">
                <a:solidFill>
                  <a:srgbClr val="040F0F"/>
                </a:solidFill>
                <a:latin typeface="Lexend"/>
                <a:ea typeface="Lexend"/>
                <a:cs typeface="Lexend"/>
                <a:sym typeface="Lexend"/>
              </a:rPr>
              <a:t>The Falange</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The Fascist party providing militia support and ideological fervour.</a:t>
            </a:r>
            <a:endParaRPr sz="1600">
              <a:solidFill>
                <a:srgbClr val="040F0F"/>
              </a:solidFill>
              <a:latin typeface="Lexend"/>
              <a:ea typeface="Lexend"/>
              <a:cs typeface="Lexend"/>
              <a:sym typeface="Lexe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4"/>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Understanding the Conflict</a:t>
            </a:r>
            <a:endParaRPr b="1" sz="2900">
              <a:solidFill>
                <a:srgbClr val="040F0F"/>
              </a:solidFill>
              <a:latin typeface="Lexend"/>
              <a:ea typeface="Lexend"/>
              <a:cs typeface="Lexend"/>
              <a:sym typeface="Lexend"/>
            </a:endParaRPr>
          </a:p>
        </p:txBody>
      </p:sp>
      <p:sp>
        <p:nvSpPr>
          <p:cNvPr id="160" name="Google Shape;160;p24"/>
          <p:cNvSpPr txBox="1"/>
          <p:nvPr/>
        </p:nvSpPr>
        <p:spPr>
          <a:xfrm>
            <a:off x="822960" y="1143000"/>
            <a:ext cx="7372500" cy="11430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The Nationalists were more united in their leadership and goals than the Republicans.</a:t>
            </a:r>
            <a:endParaRPr sz="1600">
              <a:solidFill>
                <a:srgbClr val="040F0F"/>
              </a:solidFill>
              <a:latin typeface="Lexend"/>
              <a:ea typeface="Lexend"/>
              <a:cs typeface="Lexend"/>
              <a:sym typeface="Lexend"/>
            </a:endParaRPr>
          </a:p>
        </p:txBody>
      </p:sp>
      <p:sp>
        <p:nvSpPr>
          <p:cNvPr id="161" name="Google Shape;161;p24"/>
          <p:cNvSpPr txBox="1"/>
          <p:nvPr/>
        </p:nvSpPr>
        <p:spPr>
          <a:xfrm>
            <a:off x="2571750" y="285750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450"/>
              </a:spcBef>
              <a:spcAft>
                <a:spcPts val="450"/>
              </a:spcAft>
              <a:buNone/>
            </a:pPr>
            <a:r>
              <a:rPr b="1" lang="en-GB" sz="3600">
                <a:solidFill>
                  <a:srgbClr val="040F0F"/>
                </a:solidFill>
                <a:latin typeface="Lexend"/>
                <a:ea typeface="Lexend"/>
                <a:cs typeface="Lexend"/>
                <a:sym typeface="Lexend"/>
              </a:rPr>
              <a:t>👍</a:t>
            </a: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162" name="Google Shape;162;p24"/>
          <p:cNvSpPr txBox="1"/>
          <p:nvPr/>
        </p:nvSpPr>
        <p:spPr>
          <a:xfrm>
            <a:off x="2571750" y="342900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360"/>
              </a:spcAft>
              <a:buNone/>
            </a:pPr>
            <a:r>
              <a:rPr b="1" lang="en-GB" sz="2000">
                <a:solidFill>
                  <a:srgbClr val="040F0F"/>
                </a:solidFill>
                <a:latin typeface="Lexend"/>
                <a:ea typeface="Lexend"/>
                <a:cs typeface="Lexend"/>
                <a:sym typeface="Lexend"/>
              </a:rPr>
              <a:t>TRUE</a:t>
            </a:r>
            <a:endParaRPr b="1" sz="2000">
              <a:solidFill>
                <a:srgbClr val="040F0F"/>
              </a:solidFill>
              <a:latin typeface="Lexend"/>
              <a:ea typeface="Lexend"/>
              <a:cs typeface="Lexend"/>
              <a:sym typeface="Lexend"/>
            </a:endParaRPr>
          </a:p>
        </p:txBody>
      </p:sp>
      <p:sp>
        <p:nvSpPr>
          <p:cNvPr id="163" name="Google Shape;163;p24"/>
          <p:cNvSpPr txBox="1"/>
          <p:nvPr/>
        </p:nvSpPr>
        <p:spPr>
          <a:xfrm>
            <a:off x="4857750" y="285750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450"/>
              </a:spcBef>
              <a:spcAft>
                <a:spcPts val="450"/>
              </a:spcAft>
              <a:buNone/>
            </a:pPr>
            <a:r>
              <a:rPr b="1" lang="en-GB" sz="3600">
                <a:solidFill>
                  <a:srgbClr val="040F0F"/>
                </a:solidFill>
                <a:latin typeface="Lexend"/>
                <a:ea typeface="Lexend"/>
                <a:cs typeface="Lexend"/>
                <a:sym typeface="Lexend"/>
              </a:rPr>
              <a:t>👎</a:t>
            </a: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164" name="Google Shape;164;p24"/>
          <p:cNvSpPr txBox="1"/>
          <p:nvPr/>
        </p:nvSpPr>
        <p:spPr>
          <a:xfrm>
            <a:off x="4857750" y="342900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360"/>
              </a:spcAft>
              <a:buNone/>
            </a:pPr>
            <a:r>
              <a:rPr b="1" lang="en-GB" sz="2000">
                <a:solidFill>
                  <a:srgbClr val="040F0F"/>
                </a:solidFill>
                <a:latin typeface="Lexend"/>
                <a:ea typeface="Lexend"/>
                <a:cs typeface="Lexend"/>
                <a:sym typeface="Lexend"/>
              </a:rPr>
              <a:t>FALSE</a:t>
            </a:r>
            <a:endParaRPr b="1" sz="2000">
              <a:solidFill>
                <a:srgbClr val="040F0F"/>
              </a:solidFill>
              <a:latin typeface="Lexend"/>
              <a:ea typeface="Lexend"/>
              <a:cs typeface="Lexend"/>
              <a:sym typeface="Lexend"/>
            </a:endParaRPr>
          </a:p>
        </p:txBody>
      </p:sp>
      <p:sp>
        <p:nvSpPr>
          <p:cNvPr id="165" name="Google Shape;165;p24"/>
          <p:cNvSpPr txBox="1"/>
          <p:nvPr/>
        </p:nvSpPr>
        <p:spPr>
          <a:xfrm>
            <a:off x="4743450" y="4389120"/>
            <a:ext cx="39663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GB" sz="1600">
                <a:solidFill>
                  <a:srgbClr val="040F0F"/>
                </a:solidFill>
                <a:latin typeface="Lexend"/>
                <a:ea typeface="Lexend"/>
                <a:cs typeface="Lexend"/>
                <a:sym typeface="Lexend"/>
              </a:rPr>
              <a:t>Now it's time to explain why...</a:t>
            </a:r>
            <a:endParaRPr sz="1600">
              <a:solidFill>
                <a:srgbClr val="040F0F"/>
              </a:solidFill>
              <a:latin typeface="Lexend"/>
              <a:ea typeface="Lexend"/>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5"/>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Understanding the Conflict</a:t>
            </a:r>
            <a:endParaRPr b="1" sz="2900">
              <a:solidFill>
                <a:srgbClr val="040F0F"/>
              </a:solidFill>
              <a:latin typeface="Lexend"/>
              <a:ea typeface="Lexend"/>
              <a:cs typeface="Lexend"/>
              <a:sym typeface="Lexend"/>
            </a:endParaRPr>
          </a:p>
        </p:txBody>
      </p:sp>
      <p:sp>
        <p:nvSpPr>
          <p:cNvPr id="171" name="Google Shape;171;p25"/>
          <p:cNvSpPr txBox="1"/>
          <p:nvPr/>
        </p:nvSpPr>
        <p:spPr>
          <a:xfrm>
            <a:off x="822960" y="1143000"/>
            <a:ext cx="7372500" cy="11430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The Nationalists were more united in their leadership and goals than the Republicans.</a:t>
            </a:r>
            <a:endParaRPr sz="1600">
              <a:solidFill>
                <a:srgbClr val="040F0F"/>
              </a:solidFill>
              <a:latin typeface="Lexend"/>
              <a:ea typeface="Lexend"/>
              <a:cs typeface="Lexend"/>
              <a:sym typeface="Lexend"/>
            </a:endParaRPr>
          </a:p>
        </p:txBody>
      </p:sp>
      <p:sp>
        <p:nvSpPr>
          <p:cNvPr id="172" name="Google Shape;172;p25"/>
          <p:cNvSpPr txBox="1"/>
          <p:nvPr/>
        </p:nvSpPr>
        <p:spPr>
          <a:xfrm>
            <a:off x="3714750" y="196596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450"/>
              </a:spcBef>
              <a:spcAft>
                <a:spcPts val="450"/>
              </a:spcAft>
              <a:buNone/>
            </a:pPr>
            <a:r>
              <a:rPr b="1" lang="en-GB" sz="3600">
                <a:solidFill>
                  <a:srgbClr val="040F0F"/>
                </a:solidFill>
                <a:latin typeface="Lexend"/>
                <a:ea typeface="Lexend"/>
                <a:cs typeface="Lexend"/>
                <a:sym typeface="Lexend"/>
              </a:rPr>
              <a:t>👍</a:t>
            </a: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173" name="Google Shape;173;p25"/>
          <p:cNvSpPr txBox="1"/>
          <p:nvPr/>
        </p:nvSpPr>
        <p:spPr>
          <a:xfrm>
            <a:off x="285750" y="26860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Why is that?</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b="1" lang="en-GB" sz="1600">
                <a:solidFill>
                  <a:srgbClr val="040F0F"/>
                </a:solidFill>
                <a:latin typeface="Lexend"/>
                <a:ea typeface="Lexend"/>
                <a:cs typeface="Lexend"/>
                <a:sym typeface="Lexend"/>
              </a:rPr>
              <a:t>a) </a:t>
            </a:r>
            <a:r>
              <a:rPr lang="en-GB" sz="1600">
                <a:solidFill>
                  <a:srgbClr val="040F0F"/>
                </a:solidFill>
                <a:latin typeface="Lexend"/>
                <a:ea typeface="Lexend"/>
                <a:cs typeface="Lexend"/>
                <a:sym typeface="Lexend"/>
              </a:rPr>
              <a:t>The Republicans had a clear military hierarchy led by a single general, while the Nationalists relied on chaotic militia leadership.</a:t>
            </a:r>
            <a:endParaRPr sz="1600">
              <a:solidFill>
                <a:srgbClr val="040F0F"/>
              </a:solidFill>
              <a:latin typeface="Lexend"/>
              <a:ea typeface="Lexend"/>
              <a:cs typeface="Lexend"/>
              <a:sym typeface="Lexend"/>
            </a:endParaRPr>
          </a:p>
          <a:p>
            <a:pPr indent="0" lvl="0" marL="0" rtl="0" algn="l">
              <a:spcBef>
                <a:spcPts val="360"/>
              </a:spcBef>
              <a:spcAft>
                <a:spcPts val="360"/>
              </a:spcAft>
              <a:buNone/>
            </a:pPr>
            <a:r>
              <a:rPr b="1" lang="en-GB" sz="1600">
                <a:solidFill>
                  <a:srgbClr val="040F0F"/>
                </a:solidFill>
                <a:latin typeface="Lexend"/>
                <a:ea typeface="Lexend"/>
                <a:cs typeface="Lexend"/>
                <a:sym typeface="Lexend"/>
              </a:rPr>
              <a:t>b) </a:t>
            </a:r>
            <a:r>
              <a:rPr lang="en-GB" sz="1600">
                <a:solidFill>
                  <a:srgbClr val="040F0F"/>
                </a:solidFill>
                <a:latin typeface="Lexend"/>
                <a:ea typeface="Lexend"/>
                <a:cs typeface="Lexend"/>
                <a:sym typeface="Lexend"/>
              </a:rPr>
              <a:t>Franco established a unified command structure, whereas Republicans were divided between anarchists, communists, and socialists who fought each other.</a:t>
            </a:r>
            <a:endParaRPr sz="1600">
              <a:solidFill>
                <a:srgbClr val="040F0F"/>
              </a:solidFill>
              <a:latin typeface="Lexend"/>
              <a:ea typeface="Lexend"/>
              <a:cs typeface="Lexend"/>
              <a:sym typeface="Lexend"/>
            </a:endParaRPr>
          </a:p>
        </p:txBody>
      </p:sp>
      <p:sp>
        <p:nvSpPr>
          <p:cNvPr id="174" name="Google Shape;174;p25"/>
          <p:cNvSpPr txBox="1"/>
          <p:nvPr/>
        </p:nvSpPr>
        <p:spPr>
          <a:xfrm>
            <a:off x="4743450" y="4389120"/>
            <a:ext cx="39663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GB" sz="1600">
                <a:solidFill>
                  <a:srgbClr val="040F0F"/>
                </a:solidFill>
                <a:latin typeface="Lexend"/>
                <a:ea typeface="Lexend"/>
                <a:cs typeface="Lexend"/>
                <a:sym typeface="Lexend"/>
              </a:rPr>
              <a:t>Answers on the next slide...</a:t>
            </a:r>
            <a:endParaRPr sz="1600">
              <a:solidFill>
                <a:srgbClr val="040F0F"/>
              </a:solidFill>
              <a:latin typeface="Lexend"/>
              <a:ea typeface="Lexend"/>
              <a:cs typeface="Lexend"/>
              <a:sym typeface="Lexe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6"/>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Understanding the Conflict</a:t>
            </a:r>
            <a:endParaRPr b="1" sz="2900">
              <a:solidFill>
                <a:srgbClr val="040F0F"/>
              </a:solidFill>
              <a:latin typeface="Lexend"/>
              <a:ea typeface="Lexend"/>
              <a:cs typeface="Lexend"/>
              <a:sym typeface="Lexend"/>
            </a:endParaRPr>
          </a:p>
        </p:txBody>
      </p:sp>
      <p:sp>
        <p:nvSpPr>
          <p:cNvPr id="180" name="Google Shape;180;p26"/>
          <p:cNvSpPr txBox="1"/>
          <p:nvPr/>
        </p:nvSpPr>
        <p:spPr>
          <a:xfrm>
            <a:off x="822960" y="1143000"/>
            <a:ext cx="7372500" cy="11430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The Nationalists were more united in their leadership and goals than the Republicans.</a:t>
            </a:r>
            <a:endParaRPr sz="1600">
              <a:solidFill>
                <a:srgbClr val="040F0F"/>
              </a:solidFill>
              <a:latin typeface="Lexend"/>
              <a:ea typeface="Lexend"/>
              <a:cs typeface="Lexend"/>
              <a:sym typeface="Lexend"/>
            </a:endParaRPr>
          </a:p>
        </p:txBody>
      </p:sp>
      <p:sp>
        <p:nvSpPr>
          <p:cNvPr id="181" name="Google Shape;181;p26"/>
          <p:cNvSpPr txBox="1"/>
          <p:nvPr/>
        </p:nvSpPr>
        <p:spPr>
          <a:xfrm>
            <a:off x="3714750" y="196596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450"/>
              </a:spcBef>
              <a:spcAft>
                <a:spcPts val="450"/>
              </a:spcAft>
              <a:buNone/>
            </a:pPr>
            <a:r>
              <a:rPr b="1" lang="en-GB" sz="3600">
                <a:solidFill>
                  <a:srgbClr val="040F0F"/>
                </a:solidFill>
                <a:latin typeface="Lexend"/>
                <a:ea typeface="Lexend"/>
                <a:cs typeface="Lexend"/>
                <a:sym typeface="Lexend"/>
              </a:rPr>
              <a:t>👍</a:t>
            </a: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182" name="Google Shape;182;p26"/>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183" name="Google Shape;183;p26"/>
          <p:cNvSpPr txBox="1"/>
          <p:nvPr/>
        </p:nvSpPr>
        <p:spPr>
          <a:xfrm>
            <a:off x="285750" y="26860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Why is that?</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b="1" lang="en-GB" sz="1600">
                <a:solidFill>
                  <a:srgbClr val="040F0F"/>
                </a:solidFill>
                <a:latin typeface="Lexend"/>
                <a:ea typeface="Lexend"/>
                <a:cs typeface="Lexend"/>
                <a:sym typeface="Lexend"/>
              </a:rPr>
              <a:t>a) </a:t>
            </a:r>
            <a:r>
              <a:rPr lang="en-GB" sz="1600">
                <a:solidFill>
                  <a:srgbClr val="040F0F"/>
                </a:solidFill>
                <a:latin typeface="Lexend"/>
                <a:ea typeface="Lexend"/>
                <a:cs typeface="Lexend"/>
                <a:sym typeface="Lexend"/>
              </a:rPr>
              <a:t>The Republicans had a clear military hierarchy led by a single general, while the Nationalists relied on chaotic militia leadership.</a:t>
            </a:r>
            <a:endParaRPr sz="1600">
              <a:solidFill>
                <a:srgbClr val="040F0F"/>
              </a:solidFill>
              <a:latin typeface="Lexend"/>
              <a:ea typeface="Lexend"/>
              <a:cs typeface="Lexend"/>
              <a:sym typeface="Lexend"/>
            </a:endParaRPr>
          </a:p>
          <a:p>
            <a:pPr indent="0" lvl="0" marL="0" rtl="0" algn="l">
              <a:spcBef>
                <a:spcPts val="360"/>
              </a:spcBef>
              <a:spcAft>
                <a:spcPts val="360"/>
              </a:spcAft>
              <a:buNone/>
            </a:pPr>
            <a:r>
              <a:rPr b="1" lang="en-GB" sz="1600">
                <a:solidFill>
                  <a:srgbClr val="040F0F"/>
                </a:solidFill>
                <a:latin typeface="Lexend"/>
                <a:ea typeface="Lexend"/>
                <a:cs typeface="Lexend"/>
                <a:sym typeface="Lexend"/>
              </a:rPr>
              <a:t>b) </a:t>
            </a:r>
            <a:r>
              <a:rPr lang="en-GB" sz="1600">
                <a:solidFill>
                  <a:srgbClr val="040F0F"/>
                </a:solidFill>
                <a:latin typeface="Lexend"/>
                <a:ea typeface="Lexend"/>
                <a:cs typeface="Lexend"/>
                <a:sym typeface="Lexend"/>
              </a:rPr>
              <a:t>Franco established a unified command structure, whereas Republicans were divided between anarchists, communists, and socialists who fought each other. ✅​</a:t>
            </a:r>
            <a:endParaRPr sz="1600">
              <a:solidFill>
                <a:srgbClr val="040F0F"/>
              </a:solidFill>
              <a:latin typeface="Lexend"/>
              <a:ea typeface="Lexend"/>
              <a:cs typeface="Lexend"/>
              <a:sym typeface="Lexe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pic>
        <p:nvPicPr>
          <p:cNvPr id="188" name="Google Shape;188;p27"/>
          <p:cNvPicPr preferRelativeResize="0"/>
          <p:nvPr/>
        </p:nvPicPr>
        <p:blipFill>
          <a:blip r:embed="rId4">
            <a:alphaModFix/>
          </a:blip>
          <a:stretch>
            <a:fillRect/>
          </a:stretch>
        </p:blipFill>
        <p:spPr>
          <a:xfrm>
            <a:off x="5029200" y="788670"/>
            <a:ext cx="3829050" cy="3714750"/>
          </a:xfrm>
          <a:prstGeom prst="rect">
            <a:avLst/>
          </a:prstGeom>
          <a:noFill/>
          <a:ln>
            <a:noFill/>
          </a:ln>
        </p:spPr>
      </p:pic>
      <p:sp>
        <p:nvSpPr>
          <p:cNvPr id="189" name="Google Shape;189;p27"/>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Foreign Intervention: Internationalisation</a:t>
            </a:r>
            <a:endParaRPr b="1" sz="2900">
              <a:solidFill>
                <a:srgbClr val="040F0F"/>
              </a:solidFill>
              <a:latin typeface="Lexend"/>
              <a:ea typeface="Lexend"/>
              <a:cs typeface="Lexend"/>
              <a:sym typeface="Lexend"/>
            </a:endParaRPr>
          </a:p>
        </p:txBody>
      </p:sp>
      <p:sp>
        <p:nvSpPr>
          <p:cNvPr id="190" name="Google Shape;190;p27"/>
          <p:cNvSpPr txBox="1"/>
          <p:nvPr/>
        </p:nvSpPr>
        <p:spPr>
          <a:xfrm>
            <a:off x="2857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The Non-Intervention Committee</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Britain and France proposed a non-intervention agreement to avoid escalating the conflict into a European war.</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Reality</a:t>
            </a:r>
            <a:endParaRPr b="1" sz="21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This policy effectively </a:t>
            </a:r>
            <a:r>
              <a:rPr b="1" lang="en-GB" sz="1600">
                <a:solidFill>
                  <a:srgbClr val="040F0F"/>
                </a:solidFill>
                <a:latin typeface="Lexend"/>
                <a:ea typeface="Lexend"/>
                <a:cs typeface="Lexend"/>
                <a:sym typeface="Lexend"/>
              </a:rPr>
              <a:t>doomed the Republic</a:t>
            </a:r>
            <a:r>
              <a:rPr lang="en-GB" sz="1600">
                <a:solidFill>
                  <a:srgbClr val="040F0F"/>
                </a:solidFill>
                <a:latin typeface="Lexend"/>
                <a:ea typeface="Lexend"/>
                <a:cs typeface="Lexend"/>
                <a:sym typeface="Lexend"/>
              </a:rPr>
              <a:t>. While the democracies stood back, Hitler and Mussolini sent massive aid to Franco, turning Spain into a testing ground for World War II weaponry and tactics.</a:t>
            </a:r>
            <a:endParaRPr sz="1600">
              <a:solidFill>
                <a:srgbClr val="040F0F"/>
              </a:solidFill>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pic>
        <p:nvPicPr>
          <p:cNvPr id="195" name="Google Shape;195;p28"/>
          <p:cNvPicPr preferRelativeResize="0"/>
          <p:nvPr/>
        </p:nvPicPr>
        <p:blipFill>
          <a:blip r:embed="rId4">
            <a:alphaModFix/>
          </a:blip>
          <a:stretch>
            <a:fillRect/>
          </a:stretch>
        </p:blipFill>
        <p:spPr>
          <a:xfrm>
            <a:off x="285750" y="788670"/>
            <a:ext cx="4171950" cy="3268980"/>
          </a:xfrm>
          <a:prstGeom prst="rect">
            <a:avLst/>
          </a:prstGeom>
          <a:noFill/>
          <a:ln>
            <a:noFill/>
          </a:ln>
        </p:spPr>
      </p:pic>
      <p:pic>
        <p:nvPicPr>
          <p:cNvPr id="196" name="Google Shape;196;p28"/>
          <p:cNvPicPr preferRelativeResize="0"/>
          <p:nvPr/>
        </p:nvPicPr>
        <p:blipFill>
          <a:blip r:embed="rId5">
            <a:alphaModFix/>
          </a:blip>
          <a:stretch>
            <a:fillRect/>
          </a:stretch>
        </p:blipFill>
        <p:spPr>
          <a:xfrm>
            <a:off x="4686300" y="788670"/>
            <a:ext cx="4171950" cy="3268980"/>
          </a:xfrm>
          <a:prstGeom prst="rect">
            <a:avLst/>
          </a:prstGeom>
          <a:noFill/>
          <a:ln>
            <a:noFill/>
          </a:ln>
        </p:spPr>
      </p:pic>
      <p:sp>
        <p:nvSpPr>
          <p:cNvPr id="197" name="Google Shape;197;p28"/>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Axis Powers: Germany and Italy</a:t>
            </a:r>
            <a:endParaRPr b="1" sz="2900">
              <a:solidFill>
                <a:srgbClr val="040F0F"/>
              </a:solidFill>
              <a:latin typeface="Lexend"/>
              <a:ea typeface="Lexend"/>
              <a:cs typeface="Lexend"/>
              <a:sym typeface="Lexend"/>
            </a:endParaRPr>
          </a:p>
        </p:txBody>
      </p:sp>
      <p:sp>
        <p:nvSpPr>
          <p:cNvPr id="198" name="Google Shape;198;p28"/>
          <p:cNvSpPr txBox="1"/>
          <p:nvPr/>
        </p:nvSpPr>
        <p:spPr>
          <a:xfrm>
            <a:off x="285750" y="4171950"/>
            <a:ext cx="8572500" cy="6858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Hitler and Mussolini sent troops, aircraft (the Condor Legion), and weapons to support Franco.</a:t>
            </a:r>
            <a:endParaRPr sz="1600">
              <a:solidFill>
                <a:srgbClr val="040F0F"/>
              </a:solidFill>
              <a:latin typeface="Lexend"/>
              <a:ea typeface="Lexend"/>
              <a:cs typeface="Lexend"/>
              <a:sym typeface="Lexe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pic>
        <p:nvPicPr>
          <p:cNvPr id="203" name="Google Shape;203;p29"/>
          <p:cNvPicPr preferRelativeResize="0"/>
          <p:nvPr/>
        </p:nvPicPr>
        <p:blipFill>
          <a:blip r:embed="rId4">
            <a:alphaModFix/>
          </a:blip>
          <a:stretch>
            <a:fillRect/>
          </a:stretch>
        </p:blipFill>
        <p:spPr>
          <a:xfrm>
            <a:off x="285750" y="788670"/>
            <a:ext cx="3829050" cy="3714750"/>
          </a:xfrm>
          <a:prstGeom prst="rect">
            <a:avLst/>
          </a:prstGeom>
          <a:noFill/>
          <a:ln>
            <a:noFill/>
          </a:ln>
        </p:spPr>
      </p:pic>
      <p:sp>
        <p:nvSpPr>
          <p:cNvPr id="204" name="Google Shape;204;p29"/>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Guernica: The Horror of Modern Warfare</a:t>
            </a:r>
            <a:endParaRPr b="1" sz="2900">
              <a:solidFill>
                <a:srgbClr val="040F0F"/>
              </a:solidFill>
              <a:latin typeface="Lexend"/>
              <a:ea typeface="Lexend"/>
              <a:cs typeface="Lexend"/>
              <a:sym typeface="Lexend"/>
            </a:endParaRPr>
          </a:p>
        </p:txBody>
      </p:sp>
      <p:sp>
        <p:nvSpPr>
          <p:cNvPr id="205" name="Google Shape;205;p29"/>
          <p:cNvSpPr txBox="1"/>
          <p:nvPr/>
        </p:nvSpPr>
        <p:spPr>
          <a:xfrm>
            <a:off x="42862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26 April 1937</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The German Condor Legion bombed the Basque town of Guernica. It was the first </a:t>
            </a:r>
            <a:r>
              <a:rPr b="1" lang="en-GB" sz="1600">
                <a:solidFill>
                  <a:srgbClr val="040F0F"/>
                </a:solidFill>
                <a:latin typeface="Lexend"/>
                <a:ea typeface="Lexend"/>
                <a:cs typeface="Lexend"/>
                <a:sym typeface="Lexend"/>
              </a:rPr>
              <a:t>aerial bombing of a civilian population</a:t>
            </a:r>
            <a:r>
              <a:rPr lang="en-GB" sz="1600">
                <a:solidFill>
                  <a:srgbClr val="040F0F"/>
                </a:solidFill>
                <a:latin typeface="Lexend"/>
                <a:ea typeface="Lexend"/>
                <a:cs typeface="Lexend"/>
                <a:sym typeface="Lexend"/>
              </a:rPr>
              <a:t> in history.</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Impact</a:t>
            </a:r>
            <a:endParaRPr b="1" sz="21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The town was destroyed for no strategic military purpose. It served as a terror tactic and a demonstration of Nazi air power. Pablo Picasso's famous painting immortalised the tragedy.</a:t>
            </a:r>
            <a:endParaRPr sz="1600">
              <a:solidFill>
                <a:srgbClr val="040F0F"/>
              </a:solidFill>
              <a:latin typeface="Lexend"/>
              <a:ea typeface="Lexend"/>
              <a:cs typeface="Lexend"/>
              <a:sym typeface="Lexe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pic>
        <p:nvPicPr>
          <p:cNvPr id="210" name="Google Shape;210;p30"/>
          <p:cNvPicPr preferRelativeResize="0"/>
          <p:nvPr/>
        </p:nvPicPr>
        <p:blipFill>
          <a:blip r:embed="rId4">
            <a:alphaModFix/>
          </a:blip>
          <a:stretch>
            <a:fillRect/>
          </a:stretch>
        </p:blipFill>
        <p:spPr>
          <a:xfrm>
            <a:off x="5029200" y="788670"/>
            <a:ext cx="3829050" cy="3714750"/>
          </a:xfrm>
          <a:prstGeom prst="rect">
            <a:avLst/>
          </a:prstGeom>
          <a:noFill/>
          <a:ln>
            <a:noFill/>
          </a:ln>
        </p:spPr>
      </p:pic>
      <p:sp>
        <p:nvSpPr>
          <p:cNvPr id="211" name="Google Shape;211;p30"/>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Soviet Support and the International Brigades</a:t>
            </a:r>
            <a:endParaRPr b="1" sz="2900">
              <a:solidFill>
                <a:srgbClr val="040F0F"/>
              </a:solidFill>
              <a:latin typeface="Lexend"/>
              <a:ea typeface="Lexend"/>
              <a:cs typeface="Lexend"/>
              <a:sym typeface="Lexend"/>
            </a:endParaRPr>
          </a:p>
        </p:txBody>
      </p:sp>
      <p:sp>
        <p:nvSpPr>
          <p:cNvPr id="212" name="Google Shape;212;p30"/>
          <p:cNvSpPr txBox="1"/>
          <p:nvPr/>
        </p:nvSpPr>
        <p:spPr>
          <a:xfrm>
            <a:off x="2857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Soviet Union</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Stalin sent advisors, tanks, and aircraft, but demanded gold payment and political control over Republican strategy.</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International Brigades</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Over </a:t>
            </a:r>
            <a:r>
              <a:rPr b="1" lang="en-GB" sz="1600">
                <a:solidFill>
                  <a:srgbClr val="040F0F"/>
                </a:solidFill>
                <a:latin typeface="Lexend"/>
                <a:ea typeface="Lexend"/>
                <a:cs typeface="Lexend"/>
                <a:sym typeface="Lexend"/>
              </a:rPr>
              <a:t>40,000</a:t>
            </a:r>
            <a:r>
              <a:rPr lang="en-GB" sz="1600">
                <a:solidFill>
                  <a:srgbClr val="040F0F"/>
                </a:solidFill>
                <a:latin typeface="Lexend"/>
                <a:ea typeface="Lexend"/>
                <a:cs typeface="Lexend"/>
                <a:sym typeface="Lexend"/>
              </a:rPr>
              <a:t> volunteers from 53 countries (including Britain, France, and the US) came to fight for the Republic. They were organised by Communists but driven by anti-fascist idealism.</a:t>
            </a:r>
            <a:endParaRPr sz="160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"Better to die on one's feet than to live on one's knees."</a:t>
            </a:r>
            <a:endParaRPr sz="1600">
              <a:solidFill>
                <a:srgbClr val="040F0F"/>
              </a:solidFill>
              <a:latin typeface="Lexend"/>
              <a:ea typeface="Lexend"/>
              <a:cs typeface="Lexend"/>
              <a:sym typeface="Lexe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1"/>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Foreign Intervention Quiz</a:t>
            </a:r>
            <a:endParaRPr b="1" sz="2900">
              <a:solidFill>
                <a:srgbClr val="040F0F"/>
              </a:solidFill>
              <a:latin typeface="Lexend"/>
              <a:ea typeface="Lexend"/>
              <a:cs typeface="Lexend"/>
              <a:sym typeface="Lexend"/>
            </a:endParaRPr>
          </a:p>
        </p:txBody>
      </p:sp>
      <p:sp>
        <p:nvSpPr>
          <p:cNvPr id="218" name="Google Shape;218;p31"/>
          <p:cNvSpPr txBox="1"/>
          <p:nvPr/>
        </p:nvSpPr>
        <p:spPr>
          <a:xfrm>
            <a:off x="285750" y="8572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Which country effectively blocked the Republic from buying arms by enforcing a 'Non-Intervention' blockade?</a:t>
            </a:r>
            <a:endParaRPr sz="1600">
              <a:solidFill>
                <a:srgbClr val="040F0F"/>
              </a:solidFill>
              <a:latin typeface="Lexend"/>
              <a:ea typeface="Lexend"/>
              <a:cs typeface="Lexend"/>
              <a:sym typeface="Lexend"/>
            </a:endParaRPr>
          </a:p>
        </p:txBody>
      </p:sp>
      <p:sp>
        <p:nvSpPr>
          <p:cNvPr id="219" name="Google Shape;219;p31"/>
          <p:cNvSpPr txBox="1"/>
          <p:nvPr/>
        </p:nvSpPr>
        <p:spPr>
          <a:xfrm>
            <a:off x="285750" y="1657350"/>
            <a:ext cx="525900" cy="6858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500">
                <a:solidFill>
                  <a:srgbClr val="040F0F"/>
                </a:solidFill>
                <a:latin typeface="Lexend"/>
                <a:ea typeface="Lexend"/>
                <a:cs typeface="Lexend"/>
                <a:sym typeface="Lexend"/>
              </a:rPr>
              <a:t>1.</a:t>
            </a:r>
            <a:endParaRPr b="1" sz="2500">
              <a:solidFill>
                <a:srgbClr val="040F0F"/>
              </a:solidFill>
              <a:latin typeface="Lexend"/>
              <a:ea typeface="Lexend"/>
              <a:cs typeface="Lexend"/>
              <a:sym typeface="Lexend"/>
            </a:endParaRPr>
          </a:p>
        </p:txBody>
      </p:sp>
      <p:sp>
        <p:nvSpPr>
          <p:cNvPr id="220" name="Google Shape;220;p31"/>
          <p:cNvSpPr txBox="1"/>
          <p:nvPr/>
        </p:nvSpPr>
        <p:spPr>
          <a:xfrm>
            <a:off x="857250" y="1657350"/>
            <a:ext cx="8001000" cy="6858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Germany</a:t>
            </a:r>
            <a:endParaRPr sz="1600">
              <a:solidFill>
                <a:srgbClr val="040F0F"/>
              </a:solidFill>
              <a:latin typeface="Lexend"/>
              <a:ea typeface="Lexend"/>
              <a:cs typeface="Lexend"/>
              <a:sym typeface="Lexend"/>
            </a:endParaRPr>
          </a:p>
        </p:txBody>
      </p:sp>
      <p:sp>
        <p:nvSpPr>
          <p:cNvPr id="221" name="Google Shape;221;p31"/>
          <p:cNvSpPr txBox="1"/>
          <p:nvPr/>
        </p:nvSpPr>
        <p:spPr>
          <a:xfrm>
            <a:off x="285750" y="2514600"/>
            <a:ext cx="525900" cy="6858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500">
                <a:solidFill>
                  <a:srgbClr val="040F0F"/>
                </a:solidFill>
                <a:latin typeface="Lexend"/>
                <a:ea typeface="Lexend"/>
                <a:cs typeface="Lexend"/>
                <a:sym typeface="Lexend"/>
              </a:rPr>
              <a:t>2.</a:t>
            </a:r>
            <a:endParaRPr b="1" sz="2500">
              <a:solidFill>
                <a:srgbClr val="040F0F"/>
              </a:solidFill>
              <a:latin typeface="Lexend"/>
              <a:ea typeface="Lexend"/>
              <a:cs typeface="Lexend"/>
              <a:sym typeface="Lexend"/>
            </a:endParaRPr>
          </a:p>
        </p:txBody>
      </p:sp>
      <p:sp>
        <p:nvSpPr>
          <p:cNvPr id="222" name="Google Shape;222;p31"/>
          <p:cNvSpPr txBox="1"/>
          <p:nvPr/>
        </p:nvSpPr>
        <p:spPr>
          <a:xfrm>
            <a:off x="857250" y="2514600"/>
            <a:ext cx="8001000" cy="6858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Italy</a:t>
            </a:r>
            <a:endParaRPr sz="1600">
              <a:solidFill>
                <a:srgbClr val="040F0F"/>
              </a:solidFill>
              <a:latin typeface="Lexend"/>
              <a:ea typeface="Lexend"/>
              <a:cs typeface="Lexend"/>
              <a:sym typeface="Lexend"/>
            </a:endParaRPr>
          </a:p>
        </p:txBody>
      </p:sp>
      <p:sp>
        <p:nvSpPr>
          <p:cNvPr id="223" name="Google Shape;223;p31"/>
          <p:cNvSpPr txBox="1"/>
          <p:nvPr/>
        </p:nvSpPr>
        <p:spPr>
          <a:xfrm>
            <a:off x="285750" y="3371850"/>
            <a:ext cx="525900" cy="6858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500">
                <a:solidFill>
                  <a:srgbClr val="040F0F"/>
                </a:solidFill>
                <a:latin typeface="Lexend"/>
                <a:ea typeface="Lexend"/>
                <a:cs typeface="Lexend"/>
                <a:sym typeface="Lexend"/>
              </a:rPr>
              <a:t>3.</a:t>
            </a:r>
            <a:endParaRPr b="1" sz="2500">
              <a:solidFill>
                <a:srgbClr val="040F0F"/>
              </a:solidFill>
              <a:latin typeface="Lexend"/>
              <a:ea typeface="Lexend"/>
              <a:cs typeface="Lexend"/>
              <a:sym typeface="Lexend"/>
            </a:endParaRPr>
          </a:p>
        </p:txBody>
      </p:sp>
      <p:sp>
        <p:nvSpPr>
          <p:cNvPr id="224" name="Google Shape;224;p31"/>
          <p:cNvSpPr txBox="1"/>
          <p:nvPr/>
        </p:nvSpPr>
        <p:spPr>
          <a:xfrm>
            <a:off x="857250" y="3371850"/>
            <a:ext cx="8001000" cy="6858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France and Britain</a:t>
            </a:r>
            <a:endParaRPr sz="1600">
              <a:solidFill>
                <a:srgbClr val="040F0F"/>
              </a:solidFill>
              <a:latin typeface="Lexend"/>
              <a:ea typeface="Lexend"/>
              <a:cs typeface="Lexend"/>
              <a:sym typeface="Lexend"/>
            </a:endParaRPr>
          </a:p>
        </p:txBody>
      </p:sp>
      <p:sp>
        <p:nvSpPr>
          <p:cNvPr id="225" name="Google Shape;225;p31"/>
          <p:cNvSpPr txBox="1"/>
          <p:nvPr/>
        </p:nvSpPr>
        <p:spPr>
          <a:xfrm>
            <a:off x="285750" y="4229100"/>
            <a:ext cx="525900" cy="6858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500">
                <a:solidFill>
                  <a:srgbClr val="040F0F"/>
                </a:solidFill>
                <a:latin typeface="Lexend"/>
                <a:ea typeface="Lexend"/>
                <a:cs typeface="Lexend"/>
                <a:sym typeface="Lexend"/>
              </a:rPr>
              <a:t>4.</a:t>
            </a:r>
            <a:endParaRPr b="1" sz="2500">
              <a:solidFill>
                <a:srgbClr val="040F0F"/>
              </a:solidFill>
              <a:latin typeface="Lexend"/>
              <a:ea typeface="Lexend"/>
              <a:cs typeface="Lexend"/>
              <a:sym typeface="Lexend"/>
            </a:endParaRPr>
          </a:p>
        </p:txBody>
      </p:sp>
      <p:sp>
        <p:nvSpPr>
          <p:cNvPr id="226" name="Google Shape;226;p31"/>
          <p:cNvSpPr txBox="1"/>
          <p:nvPr/>
        </p:nvSpPr>
        <p:spPr>
          <a:xfrm>
            <a:off x="857250" y="4229100"/>
            <a:ext cx="8001000" cy="6858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The United States</a:t>
            </a:r>
            <a:endParaRPr sz="1600">
              <a:solidFill>
                <a:srgbClr val="040F0F"/>
              </a:solidFill>
              <a:latin typeface="Lexend"/>
              <a:ea typeface="Lexend"/>
              <a:cs typeface="Lexend"/>
              <a:sym typeface="Lexend"/>
            </a:endParaRPr>
          </a:p>
        </p:txBody>
      </p:sp>
      <p:sp>
        <p:nvSpPr>
          <p:cNvPr id="227" name="Google Shape;227;p31"/>
          <p:cNvSpPr txBox="1"/>
          <p:nvPr/>
        </p:nvSpPr>
        <p:spPr>
          <a:xfrm>
            <a:off x="6160770" y="308610"/>
            <a:ext cx="27432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GB" sz="1600">
                <a:solidFill>
                  <a:srgbClr val="040F0F"/>
                </a:solidFill>
                <a:latin typeface="Lexend"/>
                <a:ea typeface="Lexend"/>
                <a:cs typeface="Lexend"/>
                <a:sym typeface="Lexend"/>
              </a:rPr>
              <a:t>Answers on the next slide...</a:t>
            </a:r>
            <a:endParaRPr sz="1600">
              <a:solidFill>
                <a:srgbClr val="040F0F"/>
              </a:solidFill>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pic>
        <p:nvPicPr>
          <p:cNvPr id="60" name="Google Shape;60;p14"/>
          <p:cNvPicPr preferRelativeResize="0"/>
          <p:nvPr/>
        </p:nvPicPr>
        <p:blipFill>
          <a:blip r:embed="rId4">
            <a:alphaModFix/>
          </a:blip>
          <a:stretch>
            <a:fillRect/>
          </a:stretch>
        </p:blipFill>
        <p:spPr>
          <a:xfrm>
            <a:off x="285750" y="788670"/>
            <a:ext cx="3829050" cy="3714750"/>
          </a:xfrm>
          <a:prstGeom prst="rect">
            <a:avLst/>
          </a:prstGeom>
          <a:noFill/>
          <a:ln>
            <a:noFill/>
          </a:ln>
        </p:spPr>
      </p:pic>
      <p:sp>
        <p:nvSpPr>
          <p:cNvPr id="61" name="Google Shape;61;p14"/>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Historical Context: A Divided Spain</a:t>
            </a:r>
            <a:endParaRPr b="1" sz="2900">
              <a:solidFill>
                <a:srgbClr val="040F0F"/>
              </a:solidFill>
              <a:latin typeface="Lexend"/>
              <a:ea typeface="Lexend"/>
              <a:cs typeface="Lexend"/>
              <a:sym typeface="Lexend"/>
            </a:endParaRPr>
          </a:p>
        </p:txBody>
      </p:sp>
      <p:sp>
        <p:nvSpPr>
          <p:cNvPr id="62" name="Google Shape;62;p14"/>
          <p:cNvSpPr txBox="1"/>
          <p:nvPr/>
        </p:nvSpPr>
        <p:spPr>
          <a:xfrm>
            <a:off x="42862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A Nation in Crisis</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By 1936, Spain was polarised. The Second Republic (1931) faced fierce opposition from traditional elites.</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Key Tensions</a:t>
            </a:r>
            <a:endParaRPr b="1" sz="2150">
              <a:solidFill>
                <a:srgbClr val="040F0F"/>
              </a:solidFill>
              <a:latin typeface="Lexend"/>
              <a:ea typeface="Lexend"/>
              <a:cs typeface="Lexend"/>
              <a:sym typeface="Lexend"/>
            </a:endParaRPr>
          </a:p>
          <a:p>
            <a:pPr indent="-330200" lvl="0" marL="457200" rtl="0" algn="l">
              <a:spcBef>
                <a:spcPts val="36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Land Reform</a:t>
            </a:r>
            <a:r>
              <a:rPr lang="en-GB" sz="1600">
                <a:solidFill>
                  <a:srgbClr val="040F0F"/>
                </a:solidFill>
                <a:latin typeface="Lexend"/>
                <a:ea typeface="Lexend"/>
                <a:cs typeface="Lexend"/>
                <a:sym typeface="Lexend"/>
              </a:rPr>
              <a:t>: Peasants wanted land from the Church and aristocracy.</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The Church</a:t>
            </a:r>
            <a:r>
              <a:rPr lang="en-GB" sz="1600">
                <a:solidFill>
                  <a:srgbClr val="040F0F"/>
                </a:solidFill>
                <a:latin typeface="Lexend"/>
                <a:ea typeface="Lexend"/>
                <a:cs typeface="Lexend"/>
                <a:sym typeface="Lexend"/>
              </a:rPr>
              <a:t>: Anti-clerical violence versus Catholic power.</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Regionalism</a:t>
            </a:r>
            <a:r>
              <a:rPr lang="en-GB" sz="1600">
                <a:solidFill>
                  <a:srgbClr val="040F0F"/>
                </a:solidFill>
                <a:latin typeface="Lexend"/>
                <a:ea typeface="Lexend"/>
                <a:cs typeface="Lexend"/>
                <a:sym typeface="Lexend"/>
              </a:rPr>
              <a:t>: Catalonia and the Basque Country sought autonomy.</a:t>
            </a:r>
            <a:endParaRPr sz="1600">
              <a:solidFill>
                <a:srgbClr val="040F0F"/>
              </a:solidFill>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32"/>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Foreign Intervention Quiz</a:t>
            </a:r>
            <a:endParaRPr b="1" sz="2900">
              <a:solidFill>
                <a:srgbClr val="040F0F"/>
              </a:solidFill>
              <a:latin typeface="Lexend"/>
              <a:ea typeface="Lexend"/>
              <a:cs typeface="Lexend"/>
              <a:sym typeface="Lexend"/>
            </a:endParaRPr>
          </a:p>
        </p:txBody>
      </p:sp>
      <p:sp>
        <p:nvSpPr>
          <p:cNvPr id="233" name="Google Shape;233;p32"/>
          <p:cNvSpPr txBox="1"/>
          <p:nvPr/>
        </p:nvSpPr>
        <p:spPr>
          <a:xfrm>
            <a:off x="285750" y="8572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Which country effectively blocked the Republic from buying arms by enforcing a 'Non-Intervention' blockade?</a:t>
            </a:r>
            <a:endParaRPr sz="1600">
              <a:solidFill>
                <a:srgbClr val="040F0F"/>
              </a:solidFill>
              <a:latin typeface="Lexend"/>
              <a:ea typeface="Lexend"/>
              <a:cs typeface="Lexend"/>
              <a:sym typeface="Lexend"/>
            </a:endParaRPr>
          </a:p>
        </p:txBody>
      </p:sp>
      <p:sp>
        <p:nvSpPr>
          <p:cNvPr id="234" name="Google Shape;234;p32"/>
          <p:cNvSpPr txBox="1"/>
          <p:nvPr/>
        </p:nvSpPr>
        <p:spPr>
          <a:xfrm>
            <a:off x="285750" y="1657350"/>
            <a:ext cx="525900" cy="6858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500">
                <a:solidFill>
                  <a:srgbClr val="040F0F"/>
                </a:solidFill>
                <a:latin typeface="Lexend"/>
                <a:ea typeface="Lexend"/>
                <a:cs typeface="Lexend"/>
                <a:sym typeface="Lexend"/>
              </a:rPr>
              <a:t>1.</a:t>
            </a:r>
            <a:endParaRPr b="1" sz="2500">
              <a:solidFill>
                <a:srgbClr val="040F0F"/>
              </a:solidFill>
              <a:latin typeface="Lexend"/>
              <a:ea typeface="Lexend"/>
              <a:cs typeface="Lexend"/>
              <a:sym typeface="Lexend"/>
            </a:endParaRPr>
          </a:p>
        </p:txBody>
      </p:sp>
      <p:sp>
        <p:nvSpPr>
          <p:cNvPr id="235" name="Google Shape;235;p32"/>
          <p:cNvSpPr txBox="1"/>
          <p:nvPr/>
        </p:nvSpPr>
        <p:spPr>
          <a:xfrm>
            <a:off x="857250" y="1657350"/>
            <a:ext cx="8001000" cy="6858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Germany</a:t>
            </a:r>
            <a:endParaRPr sz="1600">
              <a:solidFill>
                <a:srgbClr val="040F0F"/>
              </a:solidFill>
              <a:latin typeface="Lexend"/>
              <a:ea typeface="Lexend"/>
              <a:cs typeface="Lexend"/>
              <a:sym typeface="Lexend"/>
            </a:endParaRPr>
          </a:p>
        </p:txBody>
      </p:sp>
      <p:sp>
        <p:nvSpPr>
          <p:cNvPr id="236" name="Google Shape;236;p32"/>
          <p:cNvSpPr txBox="1"/>
          <p:nvPr/>
        </p:nvSpPr>
        <p:spPr>
          <a:xfrm>
            <a:off x="285750" y="2514600"/>
            <a:ext cx="525900" cy="6858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500">
                <a:solidFill>
                  <a:srgbClr val="040F0F"/>
                </a:solidFill>
                <a:latin typeface="Lexend"/>
                <a:ea typeface="Lexend"/>
                <a:cs typeface="Lexend"/>
                <a:sym typeface="Lexend"/>
              </a:rPr>
              <a:t>2.</a:t>
            </a:r>
            <a:endParaRPr b="1" sz="2500">
              <a:solidFill>
                <a:srgbClr val="040F0F"/>
              </a:solidFill>
              <a:latin typeface="Lexend"/>
              <a:ea typeface="Lexend"/>
              <a:cs typeface="Lexend"/>
              <a:sym typeface="Lexend"/>
            </a:endParaRPr>
          </a:p>
        </p:txBody>
      </p:sp>
      <p:sp>
        <p:nvSpPr>
          <p:cNvPr id="237" name="Google Shape;237;p32"/>
          <p:cNvSpPr txBox="1"/>
          <p:nvPr/>
        </p:nvSpPr>
        <p:spPr>
          <a:xfrm>
            <a:off x="857250" y="2514600"/>
            <a:ext cx="8001000" cy="6858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Italy</a:t>
            </a:r>
            <a:endParaRPr sz="1600">
              <a:solidFill>
                <a:srgbClr val="040F0F"/>
              </a:solidFill>
              <a:latin typeface="Lexend"/>
              <a:ea typeface="Lexend"/>
              <a:cs typeface="Lexend"/>
              <a:sym typeface="Lexend"/>
            </a:endParaRPr>
          </a:p>
        </p:txBody>
      </p:sp>
      <p:sp>
        <p:nvSpPr>
          <p:cNvPr id="238" name="Google Shape;238;p32"/>
          <p:cNvSpPr txBox="1"/>
          <p:nvPr/>
        </p:nvSpPr>
        <p:spPr>
          <a:xfrm>
            <a:off x="285750" y="3371850"/>
            <a:ext cx="525900" cy="6858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500">
                <a:solidFill>
                  <a:srgbClr val="040F0F"/>
                </a:solidFill>
                <a:latin typeface="Lexend"/>
                <a:ea typeface="Lexend"/>
                <a:cs typeface="Lexend"/>
                <a:sym typeface="Lexend"/>
              </a:rPr>
              <a:t>3.</a:t>
            </a:r>
            <a:endParaRPr b="1" sz="2500">
              <a:solidFill>
                <a:srgbClr val="040F0F"/>
              </a:solidFill>
              <a:latin typeface="Lexend"/>
              <a:ea typeface="Lexend"/>
              <a:cs typeface="Lexend"/>
              <a:sym typeface="Lexend"/>
            </a:endParaRPr>
          </a:p>
        </p:txBody>
      </p:sp>
      <p:sp>
        <p:nvSpPr>
          <p:cNvPr id="239" name="Google Shape;239;p32"/>
          <p:cNvSpPr txBox="1"/>
          <p:nvPr/>
        </p:nvSpPr>
        <p:spPr>
          <a:xfrm>
            <a:off x="857250" y="3371850"/>
            <a:ext cx="8001000" cy="6858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60"/>
              </a:spcBef>
              <a:spcAft>
                <a:spcPts val="360"/>
              </a:spcAft>
              <a:buNone/>
            </a:pPr>
            <a:r>
              <a:rPr b="1" lang="en-GB" sz="1600">
                <a:solidFill>
                  <a:srgbClr val="2C6E49"/>
                </a:solidFill>
                <a:latin typeface="Lexend"/>
                <a:ea typeface="Lexend"/>
                <a:cs typeface="Lexend"/>
                <a:sym typeface="Lexend"/>
              </a:rPr>
              <a:t>France and Britain</a:t>
            </a:r>
            <a:endParaRPr b="1" sz="1600">
              <a:solidFill>
                <a:srgbClr val="2C6E49"/>
              </a:solidFill>
              <a:latin typeface="Lexend"/>
              <a:ea typeface="Lexend"/>
              <a:cs typeface="Lexend"/>
              <a:sym typeface="Lexend"/>
            </a:endParaRPr>
          </a:p>
        </p:txBody>
      </p:sp>
      <p:sp>
        <p:nvSpPr>
          <p:cNvPr id="240" name="Google Shape;240;p32"/>
          <p:cNvSpPr txBox="1"/>
          <p:nvPr/>
        </p:nvSpPr>
        <p:spPr>
          <a:xfrm>
            <a:off x="8515350" y="3429000"/>
            <a:ext cx="548700" cy="548700"/>
          </a:xfrm>
          <a:prstGeom prst="rect">
            <a:avLst/>
          </a:prstGeom>
          <a:noFill/>
          <a:ln>
            <a:noFill/>
          </a:ln>
        </p:spPr>
        <p:txBody>
          <a:bodyPr anchorCtr="0" anchor="ctr" bIns="91425" lIns="91425" spcFirstLastPara="1" rIns="91425" wrap="square" tIns="91425">
            <a:noAutofit/>
          </a:bodyPr>
          <a:lstStyle/>
          <a:p>
            <a:pPr indent="0" lvl="0" marL="0" rtl="0" algn="ct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241" name="Google Shape;241;p32"/>
          <p:cNvSpPr txBox="1"/>
          <p:nvPr/>
        </p:nvSpPr>
        <p:spPr>
          <a:xfrm>
            <a:off x="285750" y="4229100"/>
            <a:ext cx="525900" cy="6858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500">
                <a:solidFill>
                  <a:srgbClr val="040F0F"/>
                </a:solidFill>
                <a:latin typeface="Lexend"/>
                <a:ea typeface="Lexend"/>
                <a:cs typeface="Lexend"/>
                <a:sym typeface="Lexend"/>
              </a:rPr>
              <a:t>4.</a:t>
            </a:r>
            <a:endParaRPr b="1" sz="2500">
              <a:solidFill>
                <a:srgbClr val="040F0F"/>
              </a:solidFill>
              <a:latin typeface="Lexend"/>
              <a:ea typeface="Lexend"/>
              <a:cs typeface="Lexend"/>
              <a:sym typeface="Lexend"/>
            </a:endParaRPr>
          </a:p>
        </p:txBody>
      </p:sp>
      <p:sp>
        <p:nvSpPr>
          <p:cNvPr id="242" name="Google Shape;242;p32"/>
          <p:cNvSpPr txBox="1"/>
          <p:nvPr/>
        </p:nvSpPr>
        <p:spPr>
          <a:xfrm>
            <a:off x="857250" y="4229100"/>
            <a:ext cx="8001000" cy="6858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The United States</a:t>
            </a:r>
            <a:endParaRPr sz="1600">
              <a:solidFill>
                <a:srgbClr val="040F0F"/>
              </a:solidFill>
              <a:latin typeface="Lexend"/>
              <a:ea typeface="Lexend"/>
              <a:cs typeface="Lexend"/>
              <a:sym typeface="Lexend"/>
            </a:endParaRPr>
          </a:p>
        </p:txBody>
      </p:sp>
      <p:sp>
        <p:nvSpPr>
          <p:cNvPr id="243" name="Google Shape;243;p32"/>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pic>
        <p:nvPicPr>
          <p:cNvPr id="248" name="Google Shape;248;p33"/>
          <p:cNvPicPr preferRelativeResize="0"/>
          <p:nvPr/>
        </p:nvPicPr>
        <p:blipFill>
          <a:blip r:embed="rId4">
            <a:alphaModFix/>
          </a:blip>
          <a:stretch>
            <a:fillRect/>
          </a:stretch>
        </p:blipFill>
        <p:spPr>
          <a:xfrm>
            <a:off x="285750" y="1794510"/>
            <a:ext cx="8572500" cy="2057400"/>
          </a:xfrm>
          <a:prstGeom prst="rect">
            <a:avLst/>
          </a:prstGeom>
          <a:noFill/>
          <a:ln>
            <a:noFill/>
          </a:ln>
        </p:spPr>
      </p:pic>
      <p:sp>
        <p:nvSpPr>
          <p:cNvPr id="249" name="Google Shape;249;p33"/>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Battle of Madrid (Nov 1936)</a:t>
            </a:r>
            <a:endParaRPr b="1" sz="2900">
              <a:solidFill>
                <a:srgbClr val="040F0F"/>
              </a:solidFill>
              <a:latin typeface="Lexend"/>
              <a:ea typeface="Lexend"/>
              <a:cs typeface="Lexend"/>
              <a:sym typeface="Lexend"/>
            </a:endParaRPr>
          </a:p>
        </p:txBody>
      </p:sp>
      <p:sp>
        <p:nvSpPr>
          <p:cNvPr id="250" name="Google Shape;250;p33"/>
          <p:cNvSpPr txBox="1"/>
          <p:nvPr/>
        </p:nvSpPr>
        <p:spPr>
          <a:xfrm>
            <a:off x="285750" y="788670"/>
            <a:ext cx="8572500" cy="9144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Franco's goal was a quick capture of the capital to decapitate the Republic.</a:t>
            </a:r>
            <a:endParaRPr sz="1600">
              <a:solidFill>
                <a:srgbClr val="040F0F"/>
              </a:solidFill>
              <a:latin typeface="Lexend"/>
              <a:ea typeface="Lexend"/>
              <a:cs typeface="Lexend"/>
              <a:sym typeface="Lexend"/>
            </a:endParaRPr>
          </a:p>
        </p:txBody>
      </p:sp>
      <p:sp>
        <p:nvSpPr>
          <p:cNvPr id="251" name="Google Shape;251;p33"/>
          <p:cNvSpPr txBox="1"/>
          <p:nvPr/>
        </p:nvSpPr>
        <p:spPr>
          <a:xfrm>
            <a:off x="285750" y="3943350"/>
            <a:ext cx="8572500" cy="9144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Republican militias, including the International Brigades, halted the advance. The famous slogan "No pasarán" (They shall not pass) was born.</a:t>
            </a:r>
            <a:endParaRPr sz="1600">
              <a:solidFill>
                <a:srgbClr val="040F0F"/>
              </a:solidFill>
              <a:latin typeface="Lexend"/>
              <a:ea typeface="Lexend"/>
              <a:cs typeface="Lexend"/>
              <a:sym typeface="Lexe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pic>
        <p:nvPicPr>
          <p:cNvPr id="256" name="Google Shape;256;p34"/>
          <p:cNvPicPr preferRelativeResize="0"/>
          <p:nvPr/>
        </p:nvPicPr>
        <p:blipFill>
          <a:blip r:embed="rId4">
            <a:alphaModFix/>
          </a:blip>
          <a:stretch>
            <a:fillRect/>
          </a:stretch>
        </p:blipFill>
        <p:spPr>
          <a:xfrm>
            <a:off x="0" y="0"/>
            <a:ext cx="3486150" cy="5143500"/>
          </a:xfrm>
          <a:prstGeom prst="rect">
            <a:avLst/>
          </a:prstGeom>
          <a:noFill/>
          <a:ln>
            <a:noFill/>
          </a:ln>
        </p:spPr>
      </p:pic>
      <p:sp>
        <p:nvSpPr>
          <p:cNvPr id="257" name="Google Shape;257;p34"/>
          <p:cNvSpPr txBox="1"/>
          <p:nvPr/>
        </p:nvSpPr>
        <p:spPr>
          <a:xfrm>
            <a:off x="3714750" y="17145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900">
                <a:solidFill>
                  <a:srgbClr val="040F0F"/>
                </a:solidFill>
                <a:latin typeface="Lexend"/>
                <a:ea typeface="Lexend"/>
                <a:cs typeface="Lexend"/>
                <a:sym typeface="Lexend"/>
              </a:rPr>
              <a:t>The Disunity of the Left</a:t>
            </a:r>
            <a:endParaRPr b="1" sz="29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May Days (1937)</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In Barcelona, fighting broke out between the Communist-backed government forces and the Anarchists (POUM/CTV).</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Consequence</a:t>
            </a:r>
            <a:endParaRPr b="1" sz="21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Instead of fighting Franco, the Left was fighting itself. This internal conflict weakened the Republican front and allowed the Nationalists to regroup. It highlighted the ideological 'Civil War within the Civil War'.</a:t>
            </a:r>
            <a:endParaRPr sz="1600">
              <a:solidFill>
                <a:srgbClr val="040F0F"/>
              </a:solidFill>
              <a:latin typeface="Lexend"/>
              <a:ea typeface="Lexend"/>
              <a:cs typeface="Lexend"/>
              <a:sym typeface="Lexe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pic>
        <p:nvPicPr>
          <p:cNvPr id="262" name="Google Shape;262;p35"/>
          <p:cNvPicPr preferRelativeResize="0"/>
          <p:nvPr/>
        </p:nvPicPr>
        <p:blipFill>
          <a:blip r:embed="rId4">
            <a:alphaModFix/>
          </a:blip>
          <a:stretch>
            <a:fillRect/>
          </a:stretch>
        </p:blipFill>
        <p:spPr>
          <a:xfrm>
            <a:off x="5029200" y="788670"/>
            <a:ext cx="3829050" cy="3714750"/>
          </a:xfrm>
          <a:prstGeom prst="rect">
            <a:avLst/>
          </a:prstGeom>
          <a:noFill/>
          <a:ln>
            <a:noFill/>
          </a:ln>
        </p:spPr>
      </p:pic>
      <p:sp>
        <p:nvSpPr>
          <p:cNvPr id="263" name="Google Shape;263;p35"/>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War in the North</a:t>
            </a:r>
            <a:endParaRPr b="1" sz="2900">
              <a:solidFill>
                <a:srgbClr val="040F0F"/>
              </a:solidFill>
              <a:latin typeface="Lexend"/>
              <a:ea typeface="Lexend"/>
              <a:cs typeface="Lexend"/>
              <a:sym typeface="Lexend"/>
            </a:endParaRPr>
          </a:p>
        </p:txBody>
      </p:sp>
      <p:sp>
        <p:nvSpPr>
          <p:cNvPr id="264" name="Google Shape;264;p35"/>
          <p:cNvSpPr txBox="1"/>
          <p:nvPr/>
        </p:nvSpPr>
        <p:spPr>
          <a:xfrm>
            <a:off x="2857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1937 Campaign</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With the North isolated, the Nationalists launched a brutal campaign to conquer the Basque Country and Asturias.</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Key Events</a:t>
            </a:r>
            <a:endParaRPr b="1" sz="2150">
              <a:solidFill>
                <a:srgbClr val="040F0F"/>
              </a:solidFill>
              <a:latin typeface="Lexend"/>
              <a:ea typeface="Lexend"/>
              <a:cs typeface="Lexend"/>
              <a:sym typeface="Lexend"/>
            </a:endParaRPr>
          </a:p>
          <a:p>
            <a:pPr indent="-330200" lvl="0" marL="457200" rtl="0" algn="l">
              <a:spcBef>
                <a:spcPts val="36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Bombing of Guernica</a:t>
            </a:r>
            <a:r>
              <a:rPr lang="en-GB" sz="1600">
                <a:solidFill>
                  <a:srgbClr val="040F0F"/>
                </a:solidFill>
                <a:latin typeface="Lexend"/>
                <a:ea typeface="Lexend"/>
                <a:cs typeface="Lexend"/>
                <a:sym typeface="Lexend"/>
              </a:rPr>
              <a:t>: Psychological warfare to break Basque morale.</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Fall of Bilbao</a:t>
            </a:r>
            <a:r>
              <a:rPr lang="en-GB" sz="1600">
                <a:solidFill>
                  <a:srgbClr val="040F0F"/>
                </a:solidFill>
                <a:latin typeface="Lexend"/>
                <a:ea typeface="Lexend"/>
                <a:cs typeface="Lexend"/>
                <a:sym typeface="Lexend"/>
              </a:rPr>
              <a:t>: The industrial heartland was lost to Franco's forces.</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Santander and Gijón</a:t>
            </a:r>
            <a:r>
              <a:rPr lang="en-GB" sz="1600">
                <a:solidFill>
                  <a:srgbClr val="040F0F"/>
                </a:solidFill>
                <a:latin typeface="Lexend"/>
                <a:ea typeface="Lexend"/>
                <a:cs typeface="Lexend"/>
                <a:sym typeface="Lexend"/>
              </a:rPr>
              <a:t>: By late 1937, the entire North coast was in Nationalist hands.</a:t>
            </a:r>
            <a:endParaRPr sz="1600">
              <a:solidFill>
                <a:srgbClr val="040F0F"/>
              </a:solidFill>
              <a:latin typeface="Lexend"/>
              <a:ea typeface="Lexend"/>
              <a:cs typeface="Lexend"/>
              <a:sym typeface="Lexe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pic>
        <p:nvPicPr>
          <p:cNvPr id="269" name="Google Shape;269;p36"/>
          <p:cNvPicPr preferRelativeResize="0"/>
          <p:nvPr/>
        </p:nvPicPr>
        <p:blipFill>
          <a:blip r:embed="rId4">
            <a:alphaModFix/>
          </a:blip>
          <a:stretch>
            <a:fillRect/>
          </a:stretch>
        </p:blipFill>
        <p:spPr>
          <a:xfrm>
            <a:off x="285750" y="788670"/>
            <a:ext cx="3829050" cy="3714750"/>
          </a:xfrm>
          <a:prstGeom prst="rect">
            <a:avLst/>
          </a:prstGeom>
          <a:noFill/>
          <a:ln>
            <a:noFill/>
          </a:ln>
        </p:spPr>
      </p:pic>
      <p:sp>
        <p:nvSpPr>
          <p:cNvPr id="270" name="Google Shape;270;p36"/>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Aragon Offensive</a:t>
            </a:r>
            <a:endParaRPr b="1" sz="2900">
              <a:solidFill>
                <a:srgbClr val="040F0F"/>
              </a:solidFill>
              <a:latin typeface="Lexend"/>
              <a:ea typeface="Lexend"/>
              <a:cs typeface="Lexend"/>
              <a:sym typeface="Lexend"/>
            </a:endParaRPr>
          </a:p>
        </p:txBody>
      </p:sp>
      <p:sp>
        <p:nvSpPr>
          <p:cNvPr id="271" name="Google Shape;271;p36"/>
          <p:cNvSpPr txBox="1"/>
          <p:nvPr/>
        </p:nvSpPr>
        <p:spPr>
          <a:xfrm>
            <a:off x="42862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Breaking the Stalemate</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By March 1938, Franco reached the Mediterranean Sea, splitting Republican territory in two.</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Result</a:t>
            </a:r>
            <a:endParaRPr b="1" sz="2150">
              <a:solidFill>
                <a:srgbClr val="040F0F"/>
              </a:solidFill>
              <a:latin typeface="Lexend"/>
              <a:ea typeface="Lexend"/>
              <a:cs typeface="Lexend"/>
              <a:sym typeface="Lexend"/>
            </a:endParaRPr>
          </a:p>
          <a:p>
            <a:pPr indent="-330200" lvl="0" marL="457200" rtl="0" algn="l">
              <a:spcBef>
                <a:spcPts val="36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Catalonia was now cut off from the rest of Republican Spain.</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The Republic could no longer move supplies between the northern and southern fronts.</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France briefly opened the border, allowing limited supplies to reach Catalonia, but it was too little, too late.</a:t>
            </a:r>
            <a:endParaRPr sz="1600">
              <a:solidFill>
                <a:srgbClr val="040F0F"/>
              </a:solidFill>
              <a:latin typeface="Lexend"/>
              <a:ea typeface="Lexend"/>
              <a:cs typeface="Lexend"/>
              <a:sym typeface="Lexe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pic>
        <p:nvPicPr>
          <p:cNvPr id="276" name="Google Shape;276;p37"/>
          <p:cNvPicPr preferRelativeResize="0"/>
          <p:nvPr/>
        </p:nvPicPr>
        <p:blipFill>
          <a:blip r:embed="rId4">
            <a:alphaModFix/>
          </a:blip>
          <a:stretch>
            <a:fillRect/>
          </a:stretch>
        </p:blipFill>
        <p:spPr>
          <a:xfrm>
            <a:off x="285750" y="800100"/>
            <a:ext cx="8572500" cy="4057650"/>
          </a:xfrm>
          <a:prstGeom prst="rect">
            <a:avLst/>
          </a:prstGeom>
          <a:noFill/>
          <a:ln>
            <a:noFill/>
          </a:ln>
        </p:spPr>
      </p:pic>
      <p:sp>
        <p:nvSpPr>
          <p:cNvPr id="277" name="Google Shape;277;p37"/>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Battle of the Ebro (1938)</a:t>
            </a:r>
            <a:endParaRPr b="1" sz="2900">
              <a:solidFill>
                <a:srgbClr val="040F0F"/>
              </a:solidFill>
              <a:latin typeface="Lexend"/>
              <a:ea typeface="Lexend"/>
              <a:cs typeface="Lexend"/>
              <a:sym typeface="Lexe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pic>
        <p:nvPicPr>
          <p:cNvPr id="282" name="Google Shape;282;p38"/>
          <p:cNvPicPr preferRelativeResize="0"/>
          <p:nvPr/>
        </p:nvPicPr>
        <p:blipFill>
          <a:blip r:embed="rId4">
            <a:alphaModFix/>
          </a:blip>
          <a:stretch>
            <a:fillRect/>
          </a:stretch>
        </p:blipFill>
        <p:spPr>
          <a:xfrm>
            <a:off x="5657850" y="0"/>
            <a:ext cx="3486150" cy="5143500"/>
          </a:xfrm>
          <a:prstGeom prst="rect">
            <a:avLst/>
          </a:prstGeom>
          <a:noFill/>
          <a:ln>
            <a:noFill/>
          </a:ln>
        </p:spPr>
      </p:pic>
      <p:sp>
        <p:nvSpPr>
          <p:cNvPr id="283" name="Google Shape;283;p38"/>
          <p:cNvSpPr txBox="1"/>
          <p:nvPr/>
        </p:nvSpPr>
        <p:spPr>
          <a:xfrm>
            <a:off x="285750" y="17145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900">
                <a:solidFill>
                  <a:srgbClr val="040F0F"/>
                </a:solidFill>
                <a:latin typeface="Lexend"/>
                <a:ea typeface="Lexend"/>
                <a:cs typeface="Lexend"/>
                <a:sym typeface="Lexend"/>
              </a:rPr>
              <a:t>The Battle of the Ebro: The Last Gasp</a:t>
            </a:r>
            <a:endParaRPr b="1" sz="29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Plan</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The Republican army launched a massive surprise crossing of the Ebro River in July 1938. It was the largest offensive of the war and the last chance to relieve the pressure on Catalonia.</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Outcome</a:t>
            </a:r>
            <a:endParaRPr b="1" sz="21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Initial success turned into disaster. The Nationalists, with superior air power and supplies, counter-attacked over four months. The Republic lost over 60,000 casualties—men and weapons they could not replace.</a:t>
            </a:r>
            <a:endParaRPr sz="1600">
              <a:solidFill>
                <a:srgbClr val="040F0F"/>
              </a:solidFill>
              <a:latin typeface="Lexend"/>
              <a:ea typeface="Lexend"/>
              <a:cs typeface="Lexend"/>
              <a:sym typeface="Lexe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pic>
        <p:nvPicPr>
          <p:cNvPr id="288" name="Google Shape;288;p39"/>
          <p:cNvPicPr preferRelativeResize="0"/>
          <p:nvPr/>
        </p:nvPicPr>
        <p:blipFill>
          <a:blip r:embed="rId4">
            <a:alphaModFix/>
          </a:blip>
          <a:stretch>
            <a:fillRect/>
          </a:stretch>
        </p:blipFill>
        <p:spPr>
          <a:xfrm>
            <a:off x="285750" y="788670"/>
            <a:ext cx="3829050" cy="3714750"/>
          </a:xfrm>
          <a:prstGeom prst="rect">
            <a:avLst/>
          </a:prstGeom>
          <a:noFill/>
          <a:ln>
            <a:noFill/>
          </a:ln>
        </p:spPr>
      </p:pic>
      <p:sp>
        <p:nvSpPr>
          <p:cNvPr id="289" name="Google Shape;289;p39"/>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Fall of Catalonia</a:t>
            </a:r>
            <a:endParaRPr b="1" sz="2900">
              <a:solidFill>
                <a:srgbClr val="040F0F"/>
              </a:solidFill>
              <a:latin typeface="Lexend"/>
              <a:ea typeface="Lexend"/>
              <a:cs typeface="Lexend"/>
              <a:sym typeface="Lexend"/>
            </a:endParaRPr>
          </a:p>
        </p:txBody>
      </p:sp>
      <p:sp>
        <p:nvSpPr>
          <p:cNvPr id="290" name="Google Shape;290;p39"/>
          <p:cNvSpPr txBox="1"/>
          <p:nvPr/>
        </p:nvSpPr>
        <p:spPr>
          <a:xfrm>
            <a:off x="42862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December 1938 - February 1939</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Franco launched the final offensive against Catalonia.</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Collapse</a:t>
            </a:r>
            <a:endParaRPr b="1" sz="2150">
              <a:solidFill>
                <a:srgbClr val="040F0F"/>
              </a:solidFill>
              <a:latin typeface="Lexend"/>
              <a:ea typeface="Lexend"/>
              <a:cs typeface="Lexend"/>
              <a:sym typeface="Lexend"/>
            </a:endParaRPr>
          </a:p>
          <a:p>
            <a:pPr indent="-330200" lvl="0" marL="457200" rtl="0" algn="l">
              <a:spcBef>
                <a:spcPts val="36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Barcelona fell in January 1939.</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The Retreat</a:t>
            </a:r>
            <a:r>
              <a:rPr lang="en-GB" sz="1600">
                <a:solidFill>
                  <a:srgbClr val="040F0F"/>
                </a:solidFill>
                <a:latin typeface="Lexend"/>
                <a:ea typeface="Lexend"/>
                <a:cs typeface="Lexend"/>
                <a:sym typeface="Lexend"/>
              </a:rPr>
              <a:t>: Nearly half a million civilians and soldiers fled across the border into France, where they were interned in harsh camps on the beaches.</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With the industrial base gone, the Republic was militarily finished.</a:t>
            </a:r>
            <a:endParaRPr sz="1600">
              <a:solidFill>
                <a:srgbClr val="040F0F"/>
              </a:solidFill>
              <a:latin typeface="Lexend"/>
              <a:ea typeface="Lexend"/>
              <a:cs typeface="Lexend"/>
              <a:sym typeface="Lexe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pic>
        <p:nvPicPr>
          <p:cNvPr id="295" name="Google Shape;295;p40"/>
          <p:cNvPicPr preferRelativeResize="0"/>
          <p:nvPr/>
        </p:nvPicPr>
        <p:blipFill>
          <a:blip r:embed="rId4">
            <a:alphaModFix/>
          </a:blip>
          <a:stretch>
            <a:fillRect/>
          </a:stretch>
        </p:blipFill>
        <p:spPr>
          <a:xfrm>
            <a:off x="285750" y="788670"/>
            <a:ext cx="4171950" cy="3268980"/>
          </a:xfrm>
          <a:prstGeom prst="rect">
            <a:avLst/>
          </a:prstGeom>
          <a:noFill/>
          <a:ln>
            <a:noFill/>
          </a:ln>
        </p:spPr>
      </p:pic>
      <p:pic>
        <p:nvPicPr>
          <p:cNvPr id="296" name="Google Shape;296;p40"/>
          <p:cNvPicPr preferRelativeResize="0"/>
          <p:nvPr/>
        </p:nvPicPr>
        <p:blipFill>
          <a:blip r:embed="rId5">
            <a:alphaModFix/>
          </a:blip>
          <a:stretch>
            <a:fillRect/>
          </a:stretch>
        </p:blipFill>
        <p:spPr>
          <a:xfrm>
            <a:off x="4686300" y="788670"/>
            <a:ext cx="4171950" cy="3268980"/>
          </a:xfrm>
          <a:prstGeom prst="rect">
            <a:avLst/>
          </a:prstGeom>
          <a:noFill/>
          <a:ln>
            <a:noFill/>
          </a:ln>
        </p:spPr>
      </p:pic>
      <p:sp>
        <p:nvSpPr>
          <p:cNvPr id="297" name="Google Shape;297;p40"/>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End of the War</a:t>
            </a:r>
            <a:endParaRPr b="1" sz="2900">
              <a:solidFill>
                <a:srgbClr val="040F0F"/>
              </a:solidFill>
              <a:latin typeface="Lexend"/>
              <a:ea typeface="Lexend"/>
              <a:cs typeface="Lexend"/>
              <a:sym typeface="Lexend"/>
            </a:endParaRPr>
          </a:p>
        </p:txBody>
      </p:sp>
      <p:sp>
        <p:nvSpPr>
          <p:cNvPr id="298" name="Google Shape;298;p40"/>
          <p:cNvSpPr txBox="1"/>
          <p:nvPr/>
        </p:nvSpPr>
        <p:spPr>
          <a:xfrm>
            <a:off x="285750" y="4171950"/>
            <a:ext cx="8572500" cy="6858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After a military coup in Madrid (Casado), the Republican defence collapsed. Franco entered Madrid on 1 April 1939.</a:t>
            </a:r>
            <a:endParaRPr sz="1600">
              <a:solidFill>
                <a:srgbClr val="040F0F"/>
              </a:solidFill>
              <a:latin typeface="Lexend"/>
              <a:ea typeface="Lexend"/>
              <a:cs typeface="Lexend"/>
              <a:sym typeface="Lexe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2" name="Shape 302"/>
        <p:cNvGrpSpPr/>
        <p:nvPr/>
      </p:nvGrpSpPr>
      <p:grpSpPr>
        <a:xfrm>
          <a:off x="0" y="0"/>
          <a:ext cx="0" cy="0"/>
          <a:chOff x="0" y="0"/>
          <a:chExt cx="0" cy="0"/>
        </a:xfrm>
      </p:grpSpPr>
      <p:sp>
        <p:nvSpPr>
          <p:cNvPr id="303" name="Google Shape;303;p41"/>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Timeline of Key Events</a:t>
            </a:r>
            <a:endParaRPr b="1" sz="2900">
              <a:solidFill>
                <a:srgbClr val="040F0F"/>
              </a:solidFill>
              <a:latin typeface="Lexend"/>
              <a:ea typeface="Lexend"/>
              <a:cs typeface="Lexend"/>
              <a:sym typeface="Lexend"/>
            </a:endParaRPr>
          </a:p>
        </p:txBody>
      </p:sp>
      <p:sp>
        <p:nvSpPr>
          <p:cNvPr id="304" name="Google Shape;304;p41"/>
          <p:cNvSpPr txBox="1"/>
          <p:nvPr/>
        </p:nvSpPr>
        <p:spPr>
          <a:xfrm>
            <a:off x="285750" y="8572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Put these major events of the war in chronological order.</a:t>
            </a:r>
            <a:endParaRPr sz="1600">
              <a:solidFill>
                <a:srgbClr val="040F0F"/>
              </a:solidFill>
              <a:latin typeface="Lexend"/>
              <a:ea typeface="Lexend"/>
              <a:cs typeface="Lexend"/>
              <a:sym typeface="Lexend"/>
            </a:endParaRPr>
          </a:p>
        </p:txBody>
      </p:sp>
      <p:sp>
        <p:nvSpPr>
          <p:cNvPr id="305" name="Google Shape;305;p41"/>
          <p:cNvSpPr txBox="1"/>
          <p:nvPr/>
        </p:nvSpPr>
        <p:spPr>
          <a:xfrm>
            <a:off x="1714500" y="1657350"/>
            <a:ext cx="5715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Guernica Bombing</a:t>
            </a:r>
            <a:endParaRPr b="1" sz="1600">
              <a:solidFill>
                <a:srgbClr val="040F0F"/>
              </a:solidFill>
              <a:latin typeface="Lexend"/>
              <a:ea typeface="Lexend"/>
              <a:cs typeface="Lexend"/>
              <a:sym typeface="Lexend"/>
            </a:endParaRPr>
          </a:p>
        </p:txBody>
      </p:sp>
      <p:sp>
        <p:nvSpPr>
          <p:cNvPr id="306" name="Google Shape;306;p41"/>
          <p:cNvSpPr txBox="1"/>
          <p:nvPr/>
        </p:nvSpPr>
        <p:spPr>
          <a:xfrm>
            <a:off x="1714500" y="2400300"/>
            <a:ext cx="5715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Battle of the Ebro</a:t>
            </a:r>
            <a:endParaRPr b="1" sz="1600">
              <a:solidFill>
                <a:srgbClr val="040F0F"/>
              </a:solidFill>
              <a:latin typeface="Lexend"/>
              <a:ea typeface="Lexend"/>
              <a:cs typeface="Lexend"/>
              <a:sym typeface="Lexend"/>
            </a:endParaRPr>
          </a:p>
        </p:txBody>
      </p:sp>
      <p:sp>
        <p:nvSpPr>
          <p:cNvPr id="307" name="Google Shape;307;p41"/>
          <p:cNvSpPr txBox="1"/>
          <p:nvPr/>
        </p:nvSpPr>
        <p:spPr>
          <a:xfrm>
            <a:off x="1714500" y="3143250"/>
            <a:ext cx="5715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Fall of Barcelona</a:t>
            </a:r>
            <a:endParaRPr b="1" sz="1600">
              <a:solidFill>
                <a:srgbClr val="040F0F"/>
              </a:solidFill>
              <a:latin typeface="Lexend"/>
              <a:ea typeface="Lexend"/>
              <a:cs typeface="Lexend"/>
              <a:sym typeface="Lexend"/>
            </a:endParaRPr>
          </a:p>
        </p:txBody>
      </p:sp>
      <p:sp>
        <p:nvSpPr>
          <p:cNvPr id="308" name="Google Shape;308;p41"/>
          <p:cNvSpPr txBox="1"/>
          <p:nvPr/>
        </p:nvSpPr>
        <p:spPr>
          <a:xfrm>
            <a:off x="1714500" y="3886200"/>
            <a:ext cx="5715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Popular Front Wins Election</a:t>
            </a:r>
            <a:endParaRPr b="1" sz="1600">
              <a:solidFill>
                <a:srgbClr val="040F0F"/>
              </a:solidFill>
              <a:latin typeface="Lexend"/>
              <a:ea typeface="Lexend"/>
              <a:cs typeface="Lexend"/>
              <a:sym typeface="Lexend"/>
            </a:endParaRPr>
          </a:p>
        </p:txBody>
      </p:sp>
      <p:sp>
        <p:nvSpPr>
          <p:cNvPr id="309" name="Google Shape;309;p41"/>
          <p:cNvSpPr txBox="1"/>
          <p:nvPr/>
        </p:nvSpPr>
        <p:spPr>
          <a:xfrm>
            <a:off x="6160770" y="308610"/>
            <a:ext cx="27432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GB" sz="1600">
                <a:solidFill>
                  <a:srgbClr val="040F0F"/>
                </a:solidFill>
                <a:latin typeface="Lexend"/>
                <a:ea typeface="Lexend"/>
                <a:cs typeface="Lexend"/>
                <a:sym typeface="Lexend"/>
              </a:rPr>
              <a:t>Answers on the next slide...</a:t>
            </a:r>
            <a:endParaRPr sz="1600">
              <a:solidFill>
                <a:srgbClr val="040F0F"/>
              </a:solidFill>
              <a:latin typeface="Lexend"/>
              <a:ea typeface="Lexend"/>
              <a:cs typeface="Lexend"/>
              <a:sym typeface="Lexe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p:nvPr/>
        </p:nvSpPr>
        <p:spPr>
          <a:xfrm>
            <a:off x="285750" y="2846070"/>
            <a:ext cx="8572500" cy="22800"/>
          </a:xfrm>
          <a:prstGeom prst="roundRect">
            <a:avLst>
              <a:gd fmla="val 16667" name="adj"/>
            </a:avLst>
          </a:prstGeom>
          <a:solidFill>
            <a:srgbClr val="040F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p:nvPr/>
        </p:nvSpPr>
        <p:spPr>
          <a:xfrm>
            <a:off x="1668780" y="2697480"/>
            <a:ext cx="320100" cy="3201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5"/>
          <p:cNvSpPr/>
          <p:nvPr/>
        </p:nvSpPr>
        <p:spPr>
          <a:xfrm>
            <a:off x="3497580" y="2697480"/>
            <a:ext cx="320100" cy="3201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5"/>
          <p:cNvSpPr/>
          <p:nvPr/>
        </p:nvSpPr>
        <p:spPr>
          <a:xfrm>
            <a:off x="5314950" y="2697480"/>
            <a:ext cx="320100" cy="3201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5"/>
          <p:cNvSpPr/>
          <p:nvPr/>
        </p:nvSpPr>
        <p:spPr>
          <a:xfrm>
            <a:off x="7143750" y="2697480"/>
            <a:ext cx="320100" cy="320100"/>
          </a:xfrm>
          <a:prstGeom prst="ellipse">
            <a:avLst/>
          </a:prstGeom>
          <a:solidFill>
            <a:srgbClr val="FFFFFF"/>
          </a:solidFill>
          <a:ln cap="flat" cmpd="sng" w="25400">
            <a:solidFill>
              <a:srgbClr val="040F0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5"/>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Road to War (1931–1936)</a:t>
            </a:r>
            <a:endParaRPr b="1" sz="2900">
              <a:solidFill>
                <a:srgbClr val="040F0F"/>
              </a:solidFill>
              <a:latin typeface="Lexend"/>
              <a:ea typeface="Lexend"/>
              <a:cs typeface="Lexend"/>
              <a:sym typeface="Lexend"/>
            </a:endParaRPr>
          </a:p>
        </p:txBody>
      </p:sp>
      <p:sp>
        <p:nvSpPr>
          <p:cNvPr id="73" name="Google Shape;73;p15"/>
          <p:cNvSpPr txBox="1"/>
          <p:nvPr/>
        </p:nvSpPr>
        <p:spPr>
          <a:xfrm>
            <a:off x="285750" y="3086100"/>
            <a:ext cx="3097500" cy="12699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0"/>
              </a:spcAft>
              <a:buNone/>
            </a:pPr>
            <a:r>
              <a:rPr b="1" lang="en-GB" sz="1600">
                <a:solidFill>
                  <a:srgbClr val="040F0F"/>
                </a:solidFill>
                <a:latin typeface="Lexend"/>
                <a:ea typeface="Lexend"/>
                <a:cs typeface="Lexend"/>
                <a:sym typeface="Lexend"/>
              </a:rPr>
              <a:t>1931</a:t>
            </a:r>
            <a:endParaRPr b="1" sz="1600">
              <a:solidFill>
                <a:srgbClr val="040F0F"/>
              </a:solidFill>
              <a:latin typeface="Lexend"/>
              <a:ea typeface="Lexend"/>
              <a:cs typeface="Lexend"/>
              <a:sym typeface="Lexend"/>
            </a:endParaRPr>
          </a:p>
          <a:p>
            <a:pPr indent="0" lvl="0" marL="0" rtl="0" algn="ctr">
              <a:spcBef>
                <a:spcPts val="360"/>
              </a:spcBef>
              <a:spcAft>
                <a:spcPts val="0"/>
              </a:spcAft>
              <a:buNone/>
            </a:pPr>
            <a:r>
              <a:rPr b="1" lang="en-GB" sz="2000">
                <a:solidFill>
                  <a:srgbClr val="040F0F"/>
                </a:solidFill>
                <a:latin typeface="Lexend"/>
                <a:ea typeface="Lexend"/>
                <a:cs typeface="Lexend"/>
                <a:sym typeface="Lexend"/>
              </a:rPr>
              <a:t>1931: Second Republic</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King Alfonso XIII abdicates.New constitution established.</a:t>
            </a:r>
            <a:endParaRPr sz="1600">
              <a:solidFill>
                <a:srgbClr val="040F0F"/>
              </a:solidFill>
              <a:latin typeface="Lexend"/>
              <a:ea typeface="Lexend"/>
              <a:cs typeface="Lexend"/>
              <a:sym typeface="Lexend"/>
            </a:endParaRPr>
          </a:p>
        </p:txBody>
      </p:sp>
      <p:sp>
        <p:nvSpPr>
          <p:cNvPr id="74" name="Google Shape;74;p15"/>
          <p:cNvSpPr txBox="1"/>
          <p:nvPr/>
        </p:nvSpPr>
        <p:spPr>
          <a:xfrm>
            <a:off x="2103120" y="857250"/>
            <a:ext cx="3097500" cy="1714500"/>
          </a:xfrm>
          <a:prstGeom prst="rect">
            <a:avLst/>
          </a:prstGeom>
          <a:noFill/>
          <a:ln>
            <a:noFill/>
          </a:ln>
        </p:spPr>
        <p:txBody>
          <a:bodyPr anchorCtr="0" anchor="b" bIns="91425" lIns="91425" spcFirstLastPara="1" rIns="91425" wrap="square" tIns="91425">
            <a:noAutofit/>
          </a:bodyPr>
          <a:lstStyle/>
          <a:p>
            <a:pPr indent="0" lvl="0" marL="0" rtl="0" algn="ctr">
              <a:spcBef>
                <a:spcPts val="360"/>
              </a:spcBef>
              <a:spcAft>
                <a:spcPts val="0"/>
              </a:spcAft>
              <a:buNone/>
            </a:pPr>
            <a:r>
              <a:rPr b="1" lang="en-GB" sz="1600">
                <a:solidFill>
                  <a:srgbClr val="040F0F"/>
                </a:solidFill>
                <a:latin typeface="Lexend"/>
                <a:ea typeface="Lexend"/>
                <a:cs typeface="Lexend"/>
                <a:sym typeface="Lexend"/>
              </a:rPr>
              <a:t>1934</a:t>
            </a:r>
            <a:endParaRPr b="1" sz="1600">
              <a:solidFill>
                <a:srgbClr val="040F0F"/>
              </a:solidFill>
              <a:latin typeface="Lexend"/>
              <a:ea typeface="Lexend"/>
              <a:cs typeface="Lexend"/>
              <a:sym typeface="Lexend"/>
            </a:endParaRPr>
          </a:p>
          <a:p>
            <a:pPr indent="0" lvl="0" marL="0" rtl="0" algn="ctr">
              <a:spcBef>
                <a:spcPts val="360"/>
              </a:spcBef>
              <a:spcAft>
                <a:spcPts val="0"/>
              </a:spcAft>
              <a:buNone/>
            </a:pPr>
            <a:r>
              <a:rPr b="1" lang="en-GB" sz="2000">
                <a:solidFill>
                  <a:srgbClr val="040F0F"/>
                </a:solidFill>
                <a:latin typeface="Lexend"/>
                <a:ea typeface="Lexend"/>
                <a:cs typeface="Lexend"/>
                <a:sym typeface="Lexend"/>
              </a:rPr>
              <a:t>1934: Right-Wing Turn</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The Radical Party rolls back reforms; the Asturias uprising is crushed.</a:t>
            </a:r>
            <a:endParaRPr sz="1600">
              <a:solidFill>
                <a:srgbClr val="040F0F"/>
              </a:solidFill>
              <a:latin typeface="Lexend"/>
              <a:ea typeface="Lexend"/>
              <a:cs typeface="Lexend"/>
              <a:sym typeface="Lexend"/>
            </a:endParaRPr>
          </a:p>
        </p:txBody>
      </p:sp>
      <p:sp>
        <p:nvSpPr>
          <p:cNvPr id="75" name="Google Shape;75;p15"/>
          <p:cNvSpPr txBox="1"/>
          <p:nvPr/>
        </p:nvSpPr>
        <p:spPr>
          <a:xfrm>
            <a:off x="3920490" y="3086100"/>
            <a:ext cx="3097500" cy="12699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0"/>
              </a:spcAft>
              <a:buNone/>
            </a:pPr>
            <a:r>
              <a:rPr b="1" lang="en-GB" sz="1600">
                <a:solidFill>
                  <a:srgbClr val="040F0F"/>
                </a:solidFill>
                <a:latin typeface="Lexend"/>
                <a:ea typeface="Lexend"/>
                <a:cs typeface="Lexend"/>
                <a:sym typeface="Lexend"/>
              </a:rPr>
              <a:t>February 1936</a:t>
            </a:r>
            <a:endParaRPr b="1" sz="1600">
              <a:solidFill>
                <a:srgbClr val="040F0F"/>
              </a:solidFill>
              <a:latin typeface="Lexend"/>
              <a:ea typeface="Lexend"/>
              <a:cs typeface="Lexend"/>
              <a:sym typeface="Lexend"/>
            </a:endParaRPr>
          </a:p>
          <a:p>
            <a:pPr indent="0" lvl="0" marL="0" rtl="0" algn="ctr">
              <a:spcBef>
                <a:spcPts val="360"/>
              </a:spcBef>
              <a:spcAft>
                <a:spcPts val="0"/>
              </a:spcAft>
              <a:buNone/>
            </a:pPr>
            <a:r>
              <a:rPr b="1" lang="en-GB" sz="2000">
                <a:solidFill>
                  <a:srgbClr val="040F0F"/>
                </a:solidFill>
                <a:latin typeface="Lexend"/>
                <a:ea typeface="Lexend"/>
                <a:cs typeface="Lexend"/>
                <a:sym typeface="Lexend"/>
              </a:rPr>
              <a:t>1936: Popular Front</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Left coalition wins election,polarising the country.</a:t>
            </a:r>
            <a:endParaRPr sz="1600">
              <a:solidFill>
                <a:srgbClr val="040F0F"/>
              </a:solidFill>
              <a:latin typeface="Lexend"/>
              <a:ea typeface="Lexend"/>
              <a:cs typeface="Lexend"/>
              <a:sym typeface="Lexend"/>
            </a:endParaRPr>
          </a:p>
        </p:txBody>
      </p:sp>
      <p:sp>
        <p:nvSpPr>
          <p:cNvPr id="76" name="Google Shape;76;p15"/>
          <p:cNvSpPr txBox="1"/>
          <p:nvPr/>
        </p:nvSpPr>
        <p:spPr>
          <a:xfrm>
            <a:off x="5749290" y="857250"/>
            <a:ext cx="3097500" cy="1714500"/>
          </a:xfrm>
          <a:prstGeom prst="rect">
            <a:avLst/>
          </a:prstGeom>
          <a:noFill/>
          <a:ln>
            <a:noFill/>
          </a:ln>
        </p:spPr>
        <p:txBody>
          <a:bodyPr anchorCtr="0" anchor="b" bIns="91425" lIns="91425" spcFirstLastPara="1" rIns="91425" wrap="square" tIns="91425">
            <a:noAutofit/>
          </a:bodyPr>
          <a:lstStyle/>
          <a:p>
            <a:pPr indent="0" lvl="0" marL="0" rtl="0" algn="ctr">
              <a:spcBef>
                <a:spcPts val="360"/>
              </a:spcBef>
              <a:spcAft>
                <a:spcPts val="0"/>
              </a:spcAft>
              <a:buNone/>
            </a:pPr>
            <a:r>
              <a:rPr b="1" lang="en-GB" sz="1600">
                <a:solidFill>
                  <a:srgbClr val="040F0F"/>
                </a:solidFill>
                <a:latin typeface="Lexend"/>
                <a:ea typeface="Lexend"/>
                <a:cs typeface="Lexend"/>
                <a:sym typeface="Lexend"/>
              </a:rPr>
              <a:t>July 1936</a:t>
            </a:r>
            <a:endParaRPr b="1" sz="1600">
              <a:solidFill>
                <a:srgbClr val="040F0F"/>
              </a:solidFill>
              <a:latin typeface="Lexend"/>
              <a:ea typeface="Lexend"/>
              <a:cs typeface="Lexend"/>
              <a:sym typeface="Lexend"/>
            </a:endParaRPr>
          </a:p>
          <a:p>
            <a:pPr indent="0" lvl="0" marL="0" rtl="0" algn="ctr">
              <a:spcBef>
                <a:spcPts val="360"/>
              </a:spcBef>
              <a:spcAft>
                <a:spcPts val="0"/>
              </a:spcAft>
              <a:buNone/>
            </a:pPr>
            <a:r>
              <a:rPr b="1" lang="en-GB" sz="2000">
                <a:solidFill>
                  <a:srgbClr val="040F0F"/>
                </a:solidFill>
                <a:latin typeface="Lexend"/>
                <a:ea typeface="Lexend"/>
                <a:cs typeface="Lexend"/>
                <a:sym typeface="Lexend"/>
              </a:rPr>
              <a:t>The Coup</a:t>
            </a:r>
            <a:endParaRPr b="1" sz="20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Generals launch an uprising,marking the start of the war.</a:t>
            </a:r>
            <a:endParaRPr sz="1600">
              <a:solidFill>
                <a:srgbClr val="040F0F"/>
              </a:solidFill>
              <a:latin typeface="Lexend"/>
              <a:ea typeface="Lexend"/>
              <a:cs typeface="Lexend"/>
              <a:sym typeface="Lexe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42"/>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Timeline of Key Events</a:t>
            </a:r>
            <a:endParaRPr b="1" sz="2900">
              <a:solidFill>
                <a:srgbClr val="040F0F"/>
              </a:solidFill>
              <a:latin typeface="Lexend"/>
              <a:ea typeface="Lexend"/>
              <a:cs typeface="Lexend"/>
              <a:sym typeface="Lexend"/>
            </a:endParaRPr>
          </a:p>
        </p:txBody>
      </p:sp>
      <p:sp>
        <p:nvSpPr>
          <p:cNvPr id="315" name="Google Shape;315;p42"/>
          <p:cNvSpPr txBox="1"/>
          <p:nvPr/>
        </p:nvSpPr>
        <p:spPr>
          <a:xfrm>
            <a:off x="285750" y="8572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Put these major events of the war in chronological order.</a:t>
            </a:r>
            <a:endParaRPr sz="1600">
              <a:solidFill>
                <a:srgbClr val="040F0F"/>
              </a:solidFill>
              <a:latin typeface="Lexend"/>
              <a:ea typeface="Lexend"/>
              <a:cs typeface="Lexend"/>
              <a:sym typeface="Lexend"/>
            </a:endParaRPr>
          </a:p>
        </p:txBody>
      </p:sp>
      <p:sp>
        <p:nvSpPr>
          <p:cNvPr id="316" name="Google Shape;316;p42"/>
          <p:cNvSpPr txBox="1"/>
          <p:nvPr/>
        </p:nvSpPr>
        <p:spPr>
          <a:xfrm>
            <a:off x="1714500" y="1657350"/>
            <a:ext cx="5715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Guernica Bombing</a:t>
            </a:r>
            <a:endParaRPr b="1" sz="1600">
              <a:solidFill>
                <a:srgbClr val="040F0F"/>
              </a:solidFill>
              <a:latin typeface="Lexend"/>
              <a:ea typeface="Lexend"/>
              <a:cs typeface="Lexend"/>
              <a:sym typeface="Lexend"/>
            </a:endParaRPr>
          </a:p>
        </p:txBody>
      </p:sp>
      <p:sp>
        <p:nvSpPr>
          <p:cNvPr id="317" name="Google Shape;317;p42"/>
          <p:cNvSpPr txBox="1"/>
          <p:nvPr/>
        </p:nvSpPr>
        <p:spPr>
          <a:xfrm>
            <a:off x="7635240" y="1771650"/>
            <a:ext cx="685800" cy="4572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1.</a:t>
            </a:r>
            <a:endParaRPr b="1" sz="2900">
              <a:solidFill>
                <a:srgbClr val="040F0F"/>
              </a:solidFill>
              <a:latin typeface="Lexend"/>
              <a:ea typeface="Lexend"/>
              <a:cs typeface="Lexend"/>
              <a:sym typeface="Lexend"/>
            </a:endParaRPr>
          </a:p>
        </p:txBody>
      </p:sp>
      <p:sp>
        <p:nvSpPr>
          <p:cNvPr id="318" name="Google Shape;318;p42"/>
          <p:cNvSpPr txBox="1"/>
          <p:nvPr/>
        </p:nvSpPr>
        <p:spPr>
          <a:xfrm>
            <a:off x="1714500" y="2400300"/>
            <a:ext cx="5715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Popular Front Wins Election</a:t>
            </a:r>
            <a:endParaRPr b="1" sz="1600">
              <a:solidFill>
                <a:srgbClr val="040F0F"/>
              </a:solidFill>
              <a:latin typeface="Lexend"/>
              <a:ea typeface="Lexend"/>
              <a:cs typeface="Lexend"/>
              <a:sym typeface="Lexend"/>
            </a:endParaRPr>
          </a:p>
        </p:txBody>
      </p:sp>
      <p:sp>
        <p:nvSpPr>
          <p:cNvPr id="319" name="Google Shape;319;p42"/>
          <p:cNvSpPr txBox="1"/>
          <p:nvPr/>
        </p:nvSpPr>
        <p:spPr>
          <a:xfrm>
            <a:off x="7635240" y="2514600"/>
            <a:ext cx="685800" cy="4572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2.</a:t>
            </a:r>
            <a:endParaRPr b="1" sz="2900">
              <a:solidFill>
                <a:srgbClr val="040F0F"/>
              </a:solidFill>
              <a:latin typeface="Lexend"/>
              <a:ea typeface="Lexend"/>
              <a:cs typeface="Lexend"/>
              <a:sym typeface="Lexend"/>
            </a:endParaRPr>
          </a:p>
        </p:txBody>
      </p:sp>
      <p:sp>
        <p:nvSpPr>
          <p:cNvPr id="320" name="Google Shape;320;p42"/>
          <p:cNvSpPr txBox="1"/>
          <p:nvPr/>
        </p:nvSpPr>
        <p:spPr>
          <a:xfrm>
            <a:off x="1714500" y="3143250"/>
            <a:ext cx="5715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Fall of Barcelona</a:t>
            </a:r>
            <a:endParaRPr b="1" sz="1600">
              <a:solidFill>
                <a:srgbClr val="040F0F"/>
              </a:solidFill>
              <a:latin typeface="Lexend"/>
              <a:ea typeface="Lexend"/>
              <a:cs typeface="Lexend"/>
              <a:sym typeface="Lexend"/>
            </a:endParaRPr>
          </a:p>
        </p:txBody>
      </p:sp>
      <p:sp>
        <p:nvSpPr>
          <p:cNvPr id="321" name="Google Shape;321;p42"/>
          <p:cNvSpPr txBox="1"/>
          <p:nvPr/>
        </p:nvSpPr>
        <p:spPr>
          <a:xfrm>
            <a:off x="7635240" y="3257550"/>
            <a:ext cx="685800" cy="4572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3.</a:t>
            </a:r>
            <a:endParaRPr b="1" sz="2900">
              <a:solidFill>
                <a:srgbClr val="040F0F"/>
              </a:solidFill>
              <a:latin typeface="Lexend"/>
              <a:ea typeface="Lexend"/>
              <a:cs typeface="Lexend"/>
              <a:sym typeface="Lexend"/>
            </a:endParaRPr>
          </a:p>
        </p:txBody>
      </p:sp>
      <p:sp>
        <p:nvSpPr>
          <p:cNvPr id="322" name="Google Shape;322;p42"/>
          <p:cNvSpPr txBox="1"/>
          <p:nvPr/>
        </p:nvSpPr>
        <p:spPr>
          <a:xfrm>
            <a:off x="1714500" y="3886200"/>
            <a:ext cx="5715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600">
                <a:solidFill>
                  <a:srgbClr val="040F0F"/>
                </a:solidFill>
                <a:latin typeface="Lexend"/>
                <a:ea typeface="Lexend"/>
                <a:cs typeface="Lexend"/>
                <a:sym typeface="Lexend"/>
              </a:rPr>
              <a:t>Battle of the Ebro</a:t>
            </a:r>
            <a:endParaRPr b="1" sz="1600">
              <a:solidFill>
                <a:srgbClr val="040F0F"/>
              </a:solidFill>
              <a:latin typeface="Lexend"/>
              <a:ea typeface="Lexend"/>
              <a:cs typeface="Lexend"/>
              <a:sym typeface="Lexend"/>
            </a:endParaRPr>
          </a:p>
        </p:txBody>
      </p:sp>
      <p:sp>
        <p:nvSpPr>
          <p:cNvPr id="323" name="Google Shape;323;p42"/>
          <p:cNvSpPr txBox="1"/>
          <p:nvPr/>
        </p:nvSpPr>
        <p:spPr>
          <a:xfrm>
            <a:off x="7635240" y="4000500"/>
            <a:ext cx="685800" cy="457200"/>
          </a:xfrm>
          <a:prstGeom prst="rect">
            <a:avLst/>
          </a:prstGeom>
          <a:noFill/>
          <a:ln>
            <a:noFill/>
          </a:ln>
        </p:spPr>
        <p:txBody>
          <a:bodyPr anchorCtr="0" anchor="ctr"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4.</a:t>
            </a:r>
            <a:endParaRPr b="1" sz="2900">
              <a:solidFill>
                <a:srgbClr val="040F0F"/>
              </a:solidFill>
              <a:latin typeface="Lexend"/>
              <a:ea typeface="Lexend"/>
              <a:cs typeface="Lexend"/>
              <a:sym typeface="Lexend"/>
            </a:endParaRPr>
          </a:p>
        </p:txBody>
      </p:sp>
      <p:sp>
        <p:nvSpPr>
          <p:cNvPr id="324" name="Google Shape;324;p42"/>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pic>
        <p:nvPicPr>
          <p:cNvPr id="329" name="Google Shape;329;p43"/>
          <p:cNvPicPr preferRelativeResize="0"/>
          <p:nvPr/>
        </p:nvPicPr>
        <p:blipFill>
          <a:blip r:embed="rId4">
            <a:alphaModFix/>
          </a:blip>
          <a:stretch>
            <a:fillRect/>
          </a:stretch>
        </p:blipFill>
        <p:spPr>
          <a:xfrm>
            <a:off x="5029200" y="788670"/>
            <a:ext cx="3829050" cy="3714750"/>
          </a:xfrm>
          <a:prstGeom prst="rect">
            <a:avLst/>
          </a:prstGeom>
          <a:noFill/>
          <a:ln>
            <a:noFill/>
          </a:ln>
        </p:spPr>
      </p:pic>
      <p:sp>
        <p:nvSpPr>
          <p:cNvPr id="330" name="Google Shape;330;p43"/>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Aftermath: Repression</a:t>
            </a:r>
            <a:endParaRPr b="1" sz="2900">
              <a:solidFill>
                <a:srgbClr val="040F0F"/>
              </a:solidFill>
              <a:latin typeface="Lexend"/>
              <a:ea typeface="Lexend"/>
              <a:cs typeface="Lexend"/>
              <a:sym typeface="Lexend"/>
            </a:endParaRPr>
          </a:p>
        </p:txBody>
      </p:sp>
      <p:sp>
        <p:nvSpPr>
          <p:cNvPr id="331" name="Google Shape;331;p43"/>
          <p:cNvSpPr txBox="1"/>
          <p:nvPr/>
        </p:nvSpPr>
        <p:spPr>
          <a:xfrm>
            <a:off x="2857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The White Terror</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Victory was followed by a systematic purge of the 'Red' Spain.</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Statistics</a:t>
            </a:r>
            <a:endParaRPr b="1" sz="2150">
              <a:solidFill>
                <a:srgbClr val="040F0F"/>
              </a:solidFill>
              <a:latin typeface="Lexend"/>
              <a:ea typeface="Lexend"/>
              <a:cs typeface="Lexend"/>
              <a:sym typeface="Lexend"/>
            </a:endParaRPr>
          </a:p>
          <a:p>
            <a:pPr indent="-330200" lvl="0" marL="457200" rtl="0" algn="l">
              <a:spcBef>
                <a:spcPts val="36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Executions</a:t>
            </a:r>
            <a:r>
              <a:rPr lang="en-GB" sz="1600">
                <a:solidFill>
                  <a:srgbClr val="040F0F"/>
                </a:solidFill>
                <a:latin typeface="Lexend"/>
                <a:ea typeface="Lexend"/>
                <a:cs typeface="Lexend"/>
                <a:sym typeface="Lexend"/>
              </a:rPr>
              <a:t>: Estimates range from 50,000 to 200,000 killed in the post-war period.</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Concentration Camps</a:t>
            </a:r>
            <a:r>
              <a:rPr lang="en-GB" sz="1600">
                <a:solidFill>
                  <a:srgbClr val="040F0F"/>
                </a:solidFill>
                <a:latin typeface="Lexend"/>
                <a:ea typeface="Lexend"/>
                <a:cs typeface="Lexend"/>
                <a:sym typeface="Lexend"/>
              </a:rPr>
              <a:t>: Hundreds of thousands were imprisoned in forced labour camps.</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Exile</a:t>
            </a:r>
            <a:r>
              <a:rPr lang="en-GB" sz="1600">
                <a:solidFill>
                  <a:srgbClr val="040F0F"/>
                </a:solidFill>
                <a:latin typeface="Lexend"/>
                <a:ea typeface="Lexend"/>
                <a:cs typeface="Lexend"/>
                <a:sym typeface="Lexend"/>
              </a:rPr>
              <a:t>: Intellectuals, artists, and politicians fled into exile for decades.</a:t>
            </a:r>
            <a:endParaRPr sz="1600">
              <a:solidFill>
                <a:srgbClr val="040F0F"/>
              </a:solidFill>
              <a:latin typeface="Lexend"/>
              <a:ea typeface="Lexend"/>
              <a:cs typeface="Lexend"/>
              <a:sym typeface="Lexen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5" name="Shape 335"/>
        <p:cNvGrpSpPr/>
        <p:nvPr/>
      </p:nvGrpSpPr>
      <p:grpSpPr>
        <a:xfrm>
          <a:off x="0" y="0"/>
          <a:ext cx="0" cy="0"/>
          <a:chOff x="0" y="0"/>
          <a:chExt cx="0" cy="0"/>
        </a:xfrm>
      </p:grpSpPr>
      <p:pic>
        <p:nvPicPr>
          <p:cNvPr id="336" name="Google Shape;336;p44"/>
          <p:cNvPicPr preferRelativeResize="0"/>
          <p:nvPr/>
        </p:nvPicPr>
        <p:blipFill>
          <a:blip r:embed="rId4">
            <a:alphaModFix/>
          </a:blip>
          <a:stretch>
            <a:fillRect/>
          </a:stretch>
        </p:blipFill>
        <p:spPr>
          <a:xfrm>
            <a:off x="285750" y="788670"/>
            <a:ext cx="3829050" cy="3714750"/>
          </a:xfrm>
          <a:prstGeom prst="rect">
            <a:avLst/>
          </a:prstGeom>
          <a:noFill/>
          <a:ln>
            <a:noFill/>
          </a:ln>
        </p:spPr>
      </p:pic>
      <p:sp>
        <p:nvSpPr>
          <p:cNvPr id="337" name="Google Shape;337;p44"/>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Franco Dictatorship</a:t>
            </a:r>
            <a:endParaRPr b="1" sz="2900">
              <a:solidFill>
                <a:srgbClr val="040F0F"/>
              </a:solidFill>
              <a:latin typeface="Lexend"/>
              <a:ea typeface="Lexend"/>
              <a:cs typeface="Lexend"/>
              <a:sym typeface="Lexend"/>
            </a:endParaRPr>
          </a:p>
        </p:txBody>
      </p:sp>
      <p:sp>
        <p:nvSpPr>
          <p:cNvPr id="338" name="Google Shape;338;p44"/>
          <p:cNvSpPr txBox="1"/>
          <p:nvPr/>
        </p:nvSpPr>
        <p:spPr>
          <a:xfrm>
            <a:off x="4286250" y="788670"/>
            <a:ext cx="45720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A New Spain</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Franco established a personal dictatorship that lasted until his death in 1975.</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Characteristics</a:t>
            </a:r>
            <a:endParaRPr b="1" sz="2150">
              <a:solidFill>
                <a:srgbClr val="040F0F"/>
              </a:solidFill>
              <a:latin typeface="Lexend"/>
              <a:ea typeface="Lexend"/>
              <a:cs typeface="Lexend"/>
              <a:sym typeface="Lexend"/>
            </a:endParaRPr>
          </a:p>
          <a:p>
            <a:pPr indent="-330200" lvl="0" marL="457200" rtl="0" algn="l">
              <a:spcBef>
                <a:spcPts val="36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Autarky</a:t>
            </a:r>
            <a:r>
              <a:rPr lang="en-GB" sz="1600">
                <a:solidFill>
                  <a:srgbClr val="040F0F"/>
                </a:solidFill>
                <a:latin typeface="Lexend"/>
                <a:ea typeface="Lexend"/>
                <a:cs typeface="Lexend"/>
                <a:sym typeface="Lexend"/>
              </a:rPr>
              <a:t>: Economic self-sufficiency led to poverty and rationing.</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Catholicism</a:t>
            </a:r>
            <a:r>
              <a:rPr lang="en-GB" sz="1600">
                <a:solidFill>
                  <a:srgbClr val="040F0F"/>
                </a:solidFill>
                <a:latin typeface="Lexend"/>
                <a:ea typeface="Lexend"/>
                <a:cs typeface="Lexend"/>
                <a:sym typeface="Lexend"/>
              </a:rPr>
              <a:t>: The Church regained immense power over education and morals.</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Censorship</a:t>
            </a:r>
            <a:r>
              <a:rPr lang="en-GB" sz="1600">
                <a:solidFill>
                  <a:srgbClr val="040F0F"/>
                </a:solidFill>
                <a:latin typeface="Lexend"/>
                <a:ea typeface="Lexend"/>
                <a:cs typeface="Lexend"/>
                <a:sym typeface="Lexend"/>
              </a:rPr>
              <a:t>: Strict control of press and culture.</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Isolation</a:t>
            </a:r>
            <a:r>
              <a:rPr lang="en-GB" sz="1600">
                <a:solidFill>
                  <a:srgbClr val="040F0F"/>
                </a:solidFill>
                <a:latin typeface="Lexend"/>
                <a:ea typeface="Lexend"/>
                <a:cs typeface="Lexend"/>
                <a:sym typeface="Lexend"/>
              </a:rPr>
              <a:t>: Spain was ostracised by the UN until the Cold War.</a:t>
            </a:r>
            <a:endParaRPr sz="1600">
              <a:solidFill>
                <a:srgbClr val="040F0F"/>
              </a:solidFill>
              <a:latin typeface="Lexend"/>
              <a:ea typeface="Lexend"/>
              <a:cs typeface="Lexend"/>
              <a:sym typeface="Lexe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2" name="Shape 342"/>
        <p:cNvGrpSpPr/>
        <p:nvPr/>
      </p:nvGrpSpPr>
      <p:grpSpPr>
        <a:xfrm>
          <a:off x="0" y="0"/>
          <a:ext cx="0" cy="0"/>
          <a:chOff x="0" y="0"/>
          <a:chExt cx="0" cy="0"/>
        </a:xfrm>
      </p:grpSpPr>
      <p:sp>
        <p:nvSpPr>
          <p:cNvPr id="343" name="Google Shape;343;p45"/>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Key Terminology</a:t>
            </a:r>
            <a:endParaRPr b="1" sz="2900">
              <a:solidFill>
                <a:srgbClr val="040F0F"/>
              </a:solidFill>
              <a:latin typeface="Lexend"/>
              <a:ea typeface="Lexend"/>
              <a:cs typeface="Lexend"/>
              <a:sym typeface="Lexend"/>
            </a:endParaRPr>
          </a:p>
        </p:txBody>
      </p:sp>
      <p:sp>
        <p:nvSpPr>
          <p:cNvPr id="344" name="Google Shape;344;p45"/>
          <p:cNvSpPr txBox="1"/>
          <p:nvPr/>
        </p:nvSpPr>
        <p:spPr>
          <a:xfrm>
            <a:off x="285750" y="1143000"/>
            <a:ext cx="525900" cy="4572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600">
                <a:solidFill>
                  <a:srgbClr val="040F0F"/>
                </a:solidFill>
                <a:latin typeface="Lexend"/>
                <a:ea typeface="Lexend"/>
                <a:cs typeface="Lexend"/>
                <a:sym typeface="Lexend"/>
              </a:rPr>
              <a:t>1.</a:t>
            </a:r>
            <a:endParaRPr b="1" sz="1600">
              <a:solidFill>
                <a:srgbClr val="040F0F"/>
              </a:solidFill>
              <a:latin typeface="Lexend"/>
              <a:ea typeface="Lexend"/>
              <a:cs typeface="Lexend"/>
              <a:sym typeface="Lexend"/>
            </a:endParaRPr>
          </a:p>
        </p:txBody>
      </p:sp>
      <p:sp>
        <p:nvSpPr>
          <p:cNvPr id="345" name="Google Shape;345;p45"/>
          <p:cNvSpPr txBox="1"/>
          <p:nvPr/>
        </p:nvSpPr>
        <p:spPr>
          <a:xfrm>
            <a:off x="685800" y="1143000"/>
            <a:ext cx="2286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800">
                <a:solidFill>
                  <a:srgbClr val="040F0F"/>
                </a:solidFill>
                <a:latin typeface="Lexend"/>
                <a:ea typeface="Lexend"/>
                <a:cs typeface="Lexend"/>
                <a:sym typeface="Lexend"/>
              </a:rPr>
              <a:t>Fifth Column</a:t>
            </a:r>
            <a:endParaRPr b="1" sz="1800">
              <a:solidFill>
                <a:srgbClr val="040F0F"/>
              </a:solidFill>
              <a:latin typeface="Lexend"/>
              <a:ea typeface="Lexend"/>
              <a:cs typeface="Lexend"/>
              <a:sym typeface="Lexend"/>
            </a:endParaRPr>
          </a:p>
        </p:txBody>
      </p:sp>
      <p:sp>
        <p:nvSpPr>
          <p:cNvPr id="346" name="Google Shape;346;p45"/>
          <p:cNvSpPr txBox="1"/>
          <p:nvPr/>
        </p:nvSpPr>
        <p:spPr>
          <a:xfrm>
            <a:off x="285750" y="2057400"/>
            <a:ext cx="525900" cy="4572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600">
                <a:solidFill>
                  <a:srgbClr val="040F0F"/>
                </a:solidFill>
                <a:latin typeface="Lexend"/>
                <a:ea typeface="Lexend"/>
                <a:cs typeface="Lexend"/>
                <a:sym typeface="Lexend"/>
              </a:rPr>
              <a:t>2.</a:t>
            </a:r>
            <a:endParaRPr b="1" sz="1600">
              <a:solidFill>
                <a:srgbClr val="040F0F"/>
              </a:solidFill>
              <a:latin typeface="Lexend"/>
              <a:ea typeface="Lexend"/>
              <a:cs typeface="Lexend"/>
              <a:sym typeface="Lexend"/>
            </a:endParaRPr>
          </a:p>
        </p:txBody>
      </p:sp>
      <p:sp>
        <p:nvSpPr>
          <p:cNvPr id="347" name="Google Shape;347;p45"/>
          <p:cNvSpPr txBox="1"/>
          <p:nvPr/>
        </p:nvSpPr>
        <p:spPr>
          <a:xfrm>
            <a:off x="685800" y="2057400"/>
            <a:ext cx="2286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800">
                <a:solidFill>
                  <a:srgbClr val="040F0F"/>
                </a:solidFill>
                <a:latin typeface="Lexend"/>
                <a:ea typeface="Lexend"/>
                <a:cs typeface="Lexend"/>
                <a:sym typeface="Lexend"/>
              </a:rPr>
              <a:t>Putsch</a:t>
            </a:r>
            <a:endParaRPr b="1" sz="1800">
              <a:solidFill>
                <a:srgbClr val="040F0F"/>
              </a:solidFill>
              <a:latin typeface="Lexend"/>
              <a:ea typeface="Lexend"/>
              <a:cs typeface="Lexend"/>
              <a:sym typeface="Lexend"/>
            </a:endParaRPr>
          </a:p>
        </p:txBody>
      </p:sp>
      <p:sp>
        <p:nvSpPr>
          <p:cNvPr id="348" name="Google Shape;348;p45"/>
          <p:cNvSpPr txBox="1"/>
          <p:nvPr/>
        </p:nvSpPr>
        <p:spPr>
          <a:xfrm>
            <a:off x="285750" y="2971800"/>
            <a:ext cx="525900" cy="4572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600">
                <a:solidFill>
                  <a:srgbClr val="040F0F"/>
                </a:solidFill>
                <a:latin typeface="Lexend"/>
                <a:ea typeface="Lexend"/>
                <a:cs typeface="Lexend"/>
                <a:sym typeface="Lexend"/>
              </a:rPr>
              <a:t>3.</a:t>
            </a:r>
            <a:endParaRPr b="1" sz="1600">
              <a:solidFill>
                <a:srgbClr val="040F0F"/>
              </a:solidFill>
              <a:latin typeface="Lexend"/>
              <a:ea typeface="Lexend"/>
              <a:cs typeface="Lexend"/>
              <a:sym typeface="Lexend"/>
            </a:endParaRPr>
          </a:p>
        </p:txBody>
      </p:sp>
      <p:sp>
        <p:nvSpPr>
          <p:cNvPr id="349" name="Google Shape;349;p45"/>
          <p:cNvSpPr txBox="1"/>
          <p:nvPr/>
        </p:nvSpPr>
        <p:spPr>
          <a:xfrm>
            <a:off x="685800" y="2971800"/>
            <a:ext cx="2286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800">
                <a:solidFill>
                  <a:srgbClr val="040F0F"/>
                </a:solidFill>
                <a:latin typeface="Lexend"/>
                <a:ea typeface="Lexend"/>
                <a:cs typeface="Lexend"/>
                <a:sym typeface="Lexend"/>
              </a:rPr>
              <a:t>Autarky</a:t>
            </a:r>
            <a:endParaRPr b="1" sz="1800">
              <a:solidFill>
                <a:srgbClr val="040F0F"/>
              </a:solidFill>
              <a:latin typeface="Lexend"/>
              <a:ea typeface="Lexend"/>
              <a:cs typeface="Lexend"/>
              <a:sym typeface="Lexend"/>
            </a:endParaRPr>
          </a:p>
        </p:txBody>
      </p:sp>
      <p:sp>
        <p:nvSpPr>
          <p:cNvPr id="350" name="Google Shape;350;p45"/>
          <p:cNvSpPr txBox="1"/>
          <p:nvPr/>
        </p:nvSpPr>
        <p:spPr>
          <a:xfrm>
            <a:off x="285750" y="3886200"/>
            <a:ext cx="525900" cy="4572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600">
                <a:solidFill>
                  <a:srgbClr val="040F0F"/>
                </a:solidFill>
                <a:latin typeface="Lexend"/>
                <a:ea typeface="Lexend"/>
                <a:cs typeface="Lexend"/>
                <a:sym typeface="Lexend"/>
              </a:rPr>
              <a:t>4.</a:t>
            </a:r>
            <a:endParaRPr b="1" sz="1600">
              <a:solidFill>
                <a:srgbClr val="040F0F"/>
              </a:solidFill>
              <a:latin typeface="Lexend"/>
              <a:ea typeface="Lexend"/>
              <a:cs typeface="Lexend"/>
              <a:sym typeface="Lexend"/>
            </a:endParaRPr>
          </a:p>
        </p:txBody>
      </p:sp>
      <p:sp>
        <p:nvSpPr>
          <p:cNvPr id="351" name="Google Shape;351;p45"/>
          <p:cNvSpPr txBox="1"/>
          <p:nvPr/>
        </p:nvSpPr>
        <p:spPr>
          <a:xfrm>
            <a:off x="685800" y="3886200"/>
            <a:ext cx="2286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800">
                <a:solidFill>
                  <a:srgbClr val="040F0F"/>
                </a:solidFill>
                <a:latin typeface="Lexend"/>
                <a:ea typeface="Lexend"/>
                <a:cs typeface="Lexend"/>
                <a:sym typeface="Lexend"/>
              </a:rPr>
              <a:t>Carlists</a:t>
            </a:r>
            <a:endParaRPr b="1" sz="1800">
              <a:solidFill>
                <a:srgbClr val="040F0F"/>
              </a:solidFill>
              <a:latin typeface="Lexend"/>
              <a:ea typeface="Lexend"/>
              <a:cs typeface="Lexend"/>
              <a:sym typeface="Lexend"/>
            </a:endParaRPr>
          </a:p>
        </p:txBody>
      </p:sp>
      <p:sp>
        <p:nvSpPr>
          <p:cNvPr id="352" name="Google Shape;352;p45"/>
          <p:cNvSpPr txBox="1"/>
          <p:nvPr/>
        </p:nvSpPr>
        <p:spPr>
          <a:xfrm>
            <a:off x="3429000" y="1143000"/>
            <a:ext cx="5259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800">
                <a:solidFill>
                  <a:srgbClr val="040F0F"/>
                </a:solidFill>
                <a:latin typeface="Lexend"/>
                <a:ea typeface="Lexend"/>
                <a:cs typeface="Lexend"/>
                <a:sym typeface="Lexend"/>
              </a:rPr>
              <a:t>a)</a:t>
            </a:r>
            <a:endParaRPr b="1" sz="1800">
              <a:solidFill>
                <a:srgbClr val="040F0F"/>
              </a:solidFill>
              <a:latin typeface="Lexend"/>
              <a:ea typeface="Lexend"/>
              <a:cs typeface="Lexend"/>
              <a:sym typeface="Lexend"/>
            </a:endParaRPr>
          </a:p>
        </p:txBody>
      </p:sp>
      <p:sp>
        <p:nvSpPr>
          <p:cNvPr id="353" name="Google Shape;353;p45"/>
          <p:cNvSpPr txBox="1"/>
          <p:nvPr/>
        </p:nvSpPr>
        <p:spPr>
          <a:xfrm>
            <a:off x="3829050" y="114300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A violent attempt to overthrow a government (referring to the 1936 coup).</a:t>
            </a:r>
            <a:endParaRPr sz="1600">
              <a:solidFill>
                <a:srgbClr val="040F0F"/>
              </a:solidFill>
              <a:latin typeface="Lexend"/>
              <a:ea typeface="Lexend"/>
              <a:cs typeface="Lexend"/>
              <a:sym typeface="Lexend"/>
            </a:endParaRPr>
          </a:p>
        </p:txBody>
      </p:sp>
      <p:sp>
        <p:nvSpPr>
          <p:cNvPr id="354" name="Google Shape;354;p45"/>
          <p:cNvSpPr txBox="1"/>
          <p:nvPr/>
        </p:nvSpPr>
        <p:spPr>
          <a:xfrm>
            <a:off x="3429000" y="2057400"/>
            <a:ext cx="5259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800">
                <a:solidFill>
                  <a:srgbClr val="040F0F"/>
                </a:solidFill>
                <a:latin typeface="Lexend"/>
                <a:ea typeface="Lexend"/>
                <a:cs typeface="Lexend"/>
                <a:sym typeface="Lexend"/>
              </a:rPr>
              <a:t>b)</a:t>
            </a:r>
            <a:endParaRPr b="1" sz="1800">
              <a:solidFill>
                <a:srgbClr val="040F0F"/>
              </a:solidFill>
              <a:latin typeface="Lexend"/>
              <a:ea typeface="Lexend"/>
              <a:cs typeface="Lexend"/>
              <a:sym typeface="Lexend"/>
            </a:endParaRPr>
          </a:p>
        </p:txBody>
      </p:sp>
      <p:sp>
        <p:nvSpPr>
          <p:cNvPr id="355" name="Google Shape;355;p45"/>
          <p:cNvSpPr txBox="1"/>
          <p:nvPr/>
        </p:nvSpPr>
        <p:spPr>
          <a:xfrm>
            <a:off x="3829050" y="205740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A group of secret sympathisers or supporters of an enemy within a country.</a:t>
            </a:r>
            <a:endParaRPr sz="1600">
              <a:solidFill>
                <a:srgbClr val="040F0F"/>
              </a:solidFill>
              <a:latin typeface="Lexend"/>
              <a:ea typeface="Lexend"/>
              <a:cs typeface="Lexend"/>
              <a:sym typeface="Lexend"/>
            </a:endParaRPr>
          </a:p>
        </p:txBody>
      </p:sp>
      <p:sp>
        <p:nvSpPr>
          <p:cNvPr id="356" name="Google Shape;356;p45"/>
          <p:cNvSpPr txBox="1"/>
          <p:nvPr/>
        </p:nvSpPr>
        <p:spPr>
          <a:xfrm>
            <a:off x="3429000" y="2971800"/>
            <a:ext cx="5259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800">
                <a:solidFill>
                  <a:srgbClr val="040F0F"/>
                </a:solidFill>
                <a:latin typeface="Lexend"/>
                <a:ea typeface="Lexend"/>
                <a:cs typeface="Lexend"/>
                <a:sym typeface="Lexend"/>
              </a:rPr>
              <a:t>c)</a:t>
            </a:r>
            <a:endParaRPr b="1" sz="1800">
              <a:solidFill>
                <a:srgbClr val="040F0F"/>
              </a:solidFill>
              <a:latin typeface="Lexend"/>
              <a:ea typeface="Lexend"/>
              <a:cs typeface="Lexend"/>
              <a:sym typeface="Lexend"/>
            </a:endParaRPr>
          </a:p>
        </p:txBody>
      </p:sp>
      <p:sp>
        <p:nvSpPr>
          <p:cNvPr id="357" name="Google Shape;357;p45"/>
          <p:cNvSpPr txBox="1"/>
          <p:nvPr/>
        </p:nvSpPr>
        <p:spPr>
          <a:xfrm>
            <a:off x="3829050" y="297180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An economic policy of self-sufficiency, avoiding trade with other nations.</a:t>
            </a:r>
            <a:endParaRPr sz="1600">
              <a:solidFill>
                <a:srgbClr val="040F0F"/>
              </a:solidFill>
              <a:latin typeface="Lexend"/>
              <a:ea typeface="Lexend"/>
              <a:cs typeface="Lexend"/>
              <a:sym typeface="Lexend"/>
            </a:endParaRPr>
          </a:p>
        </p:txBody>
      </p:sp>
      <p:sp>
        <p:nvSpPr>
          <p:cNvPr id="358" name="Google Shape;358;p45"/>
          <p:cNvSpPr txBox="1"/>
          <p:nvPr/>
        </p:nvSpPr>
        <p:spPr>
          <a:xfrm>
            <a:off x="3429000" y="3886200"/>
            <a:ext cx="5259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800">
                <a:solidFill>
                  <a:srgbClr val="040F0F"/>
                </a:solidFill>
                <a:latin typeface="Lexend"/>
                <a:ea typeface="Lexend"/>
                <a:cs typeface="Lexend"/>
                <a:sym typeface="Lexend"/>
              </a:rPr>
              <a:t>d)</a:t>
            </a:r>
            <a:endParaRPr b="1" sz="1800">
              <a:solidFill>
                <a:srgbClr val="040F0F"/>
              </a:solidFill>
              <a:latin typeface="Lexend"/>
              <a:ea typeface="Lexend"/>
              <a:cs typeface="Lexend"/>
              <a:sym typeface="Lexend"/>
            </a:endParaRPr>
          </a:p>
        </p:txBody>
      </p:sp>
      <p:sp>
        <p:nvSpPr>
          <p:cNvPr id="359" name="Google Shape;359;p45"/>
          <p:cNvSpPr txBox="1"/>
          <p:nvPr/>
        </p:nvSpPr>
        <p:spPr>
          <a:xfrm>
            <a:off x="3829050" y="388620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Traditionalist royalists who supported the Nationalist claimants to the throne.</a:t>
            </a:r>
            <a:endParaRPr sz="1600">
              <a:solidFill>
                <a:srgbClr val="040F0F"/>
              </a:solidFill>
              <a:latin typeface="Lexend"/>
              <a:ea typeface="Lexend"/>
              <a:cs typeface="Lexend"/>
              <a:sym typeface="Lexe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3" name="Shape 363"/>
        <p:cNvGrpSpPr/>
        <p:nvPr/>
      </p:nvGrpSpPr>
      <p:grpSpPr>
        <a:xfrm>
          <a:off x="0" y="0"/>
          <a:ext cx="0" cy="0"/>
          <a:chOff x="0" y="0"/>
          <a:chExt cx="0" cy="0"/>
        </a:xfrm>
      </p:grpSpPr>
      <p:sp>
        <p:nvSpPr>
          <p:cNvPr id="364" name="Google Shape;364;p46"/>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Key Terminology</a:t>
            </a:r>
            <a:endParaRPr b="1" sz="2900">
              <a:solidFill>
                <a:srgbClr val="040F0F"/>
              </a:solidFill>
              <a:latin typeface="Lexend"/>
              <a:ea typeface="Lexend"/>
              <a:cs typeface="Lexend"/>
              <a:sym typeface="Lexend"/>
            </a:endParaRPr>
          </a:p>
        </p:txBody>
      </p:sp>
      <p:sp>
        <p:nvSpPr>
          <p:cNvPr id="365" name="Google Shape;365;p46"/>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366" name="Google Shape;366;p46"/>
          <p:cNvSpPr txBox="1"/>
          <p:nvPr/>
        </p:nvSpPr>
        <p:spPr>
          <a:xfrm>
            <a:off x="285750" y="1143000"/>
            <a:ext cx="525900" cy="4572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600">
                <a:solidFill>
                  <a:srgbClr val="040F0F"/>
                </a:solidFill>
                <a:latin typeface="Lexend"/>
                <a:ea typeface="Lexend"/>
                <a:cs typeface="Lexend"/>
                <a:sym typeface="Lexend"/>
              </a:rPr>
              <a:t>1.</a:t>
            </a:r>
            <a:endParaRPr b="1" sz="1600">
              <a:solidFill>
                <a:srgbClr val="040F0F"/>
              </a:solidFill>
              <a:latin typeface="Lexend"/>
              <a:ea typeface="Lexend"/>
              <a:cs typeface="Lexend"/>
              <a:sym typeface="Lexend"/>
            </a:endParaRPr>
          </a:p>
        </p:txBody>
      </p:sp>
      <p:sp>
        <p:nvSpPr>
          <p:cNvPr id="367" name="Google Shape;367;p46"/>
          <p:cNvSpPr txBox="1"/>
          <p:nvPr/>
        </p:nvSpPr>
        <p:spPr>
          <a:xfrm>
            <a:off x="685800" y="1143000"/>
            <a:ext cx="2286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800">
                <a:solidFill>
                  <a:srgbClr val="040F0F"/>
                </a:solidFill>
                <a:latin typeface="Lexend"/>
                <a:ea typeface="Lexend"/>
                <a:cs typeface="Lexend"/>
                <a:sym typeface="Lexend"/>
              </a:rPr>
              <a:t>Fifth Column</a:t>
            </a:r>
            <a:endParaRPr b="1" sz="1800">
              <a:solidFill>
                <a:srgbClr val="040F0F"/>
              </a:solidFill>
              <a:latin typeface="Lexend"/>
              <a:ea typeface="Lexend"/>
              <a:cs typeface="Lexend"/>
              <a:sym typeface="Lexend"/>
            </a:endParaRPr>
          </a:p>
        </p:txBody>
      </p:sp>
      <p:sp>
        <p:nvSpPr>
          <p:cNvPr id="368" name="Google Shape;368;p46"/>
          <p:cNvSpPr txBox="1"/>
          <p:nvPr/>
        </p:nvSpPr>
        <p:spPr>
          <a:xfrm>
            <a:off x="285750" y="2057400"/>
            <a:ext cx="525900" cy="4572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600">
                <a:solidFill>
                  <a:srgbClr val="040F0F"/>
                </a:solidFill>
                <a:latin typeface="Lexend"/>
                <a:ea typeface="Lexend"/>
                <a:cs typeface="Lexend"/>
                <a:sym typeface="Lexend"/>
              </a:rPr>
              <a:t>2.</a:t>
            </a:r>
            <a:endParaRPr b="1" sz="1600">
              <a:solidFill>
                <a:srgbClr val="040F0F"/>
              </a:solidFill>
              <a:latin typeface="Lexend"/>
              <a:ea typeface="Lexend"/>
              <a:cs typeface="Lexend"/>
              <a:sym typeface="Lexend"/>
            </a:endParaRPr>
          </a:p>
        </p:txBody>
      </p:sp>
      <p:sp>
        <p:nvSpPr>
          <p:cNvPr id="369" name="Google Shape;369;p46"/>
          <p:cNvSpPr txBox="1"/>
          <p:nvPr/>
        </p:nvSpPr>
        <p:spPr>
          <a:xfrm>
            <a:off x="685800" y="2057400"/>
            <a:ext cx="2286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800">
                <a:solidFill>
                  <a:srgbClr val="040F0F"/>
                </a:solidFill>
                <a:latin typeface="Lexend"/>
                <a:ea typeface="Lexend"/>
                <a:cs typeface="Lexend"/>
                <a:sym typeface="Lexend"/>
              </a:rPr>
              <a:t>Putsch</a:t>
            </a:r>
            <a:endParaRPr b="1" sz="1800">
              <a:solidFill>
                <a:srgbClr val="040F0F"/>
              </a:solidFill>
              <a:latin typeface="Lexend"/>
              <a:ea typeface="Lexend"/>
              <a:cs typeface="Lexend"/>
              <a:sym typeface="Lexend"/>
            </a:endParaRPr>
          </a:p>
        </p:txBody>
      </p:sp>
      <p:sp>
        <p:nvSpPr>
          <p:cNvPr id="370" name="Google Shape;370;p46"/>
          <p:cNvSpPr txBox="1"/>
          <p:nvPr/>
        </p:nvSpPr>
        <p:spPr>
          <a:xfrm>
            <a:off x="285750" y="2971800"/>
            <a:ext cx="525900" cy="4572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600">
                <a:solidFill>
                  <a:srgbClr val="040F0F"/>
                </a:solidFill>
                <a:latin typeface="Lexend"/>
                <a:ea typeface="Lexend"/>
                <a:cs typeface="Lexend"/>
                <a:sym typeface="Lexend"/>
              </a:rPr>
              <a:t>3.</a:t>
            </a:r>
            <a:endParaRPr b="1" sz="1600">
              <a:solidFill>
                <a:srgbClr val="040F0F"/>
              </a:solidFill>
              <a:latin typeface="Lexend"/>
              <a:ea typeface="Lexend"/>
              <a:cs typeface="Lexend"/>
              <a:sym typeface="Lexend"/>
            </a:endParaRPr>
          </a:p>
        </p:txBody>
      </p:sp>
      <p:sp>
        <p:nvSpPr>
          <p:cNvPr id="371" name="Google Shape;371;p46"/>
          <p:cNvSpPr txBox="1"/>
          <p:nvPr/>
        </p:nvSpPr>
        <p:spPr>
          <a:xfrm>
            <a:off x="685800" y="2971800"/>
            <a:ext cx="2286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800">
                <a:solidFill>
                  <a:srgbClr val="040F0F"/>
                </a:solidFill>
                <a:latin typeface="Lexend"/>
                <a:ea typeface="Lexend"/>
                <a:cs typeface="Lexend"/>
                <a:sym typeface="Lexend"/>
              </a:rPr>
              <a:t>Autarky</a:t>
            </a:r>
            <a:endParaRPr b="1" sz="1800">
              <a:solidFill>
                <a:srgbClr val="040F0F"/>
              </a:solidFill>
              <a:latin typeface="Lexend"/>
              <a:ea typeface="Lexend"/>
              <a:cs typeface="Lexend"/>
              <a:sym typeface="Lexend"/>
            </a:endParaRPr>
          </a:p>
        </p:txBody>
      </p:sp>
      <p:sp>
        <p:nvSpPr>
          <p:cNvPr id="372" name="Google Shape;372;p46"/>
          <p:cNvSpPr txBox="1"/>
          <p:nvPr/>
        </p:nvSpPr>
        <p:spPr>
          <a:xfrm>
            <a:off x="285750" y="3886200"/>
            <a:ext cx="525900" cy="4572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600">
                <a:solidFill>
                  <a:srgbClr val="040F0F"/>
                </a:solidFill>
                <a:latin typeface="Lexend"/>
                <a:ea typeface="Lexend"/>
                <a:cs typeface="Lexend"/>
                <a:sym typeface="Lexend"/>
              </a:rPr>
              <a:t>4.</a:t>
            </a:r>
            <a:endParaRPr b="1" sz="1600">
              <a:solidFill>
                <a:srgbClr val="040F0F"/>
              </a:solidFill>
              <a:latin typeface="Lexend"/>
              <a:ea typeface="Lexend"/>
              <a:cs typeface="Lexend"/>
              <a:sym typeface="Lexend"/>
            </a:endParaRPr>
          </a:p>
        </p:txBody>
      </p:sp>
      <p:sp>
        <p:nvSpPr>
          <p:cNvPr id="373" name="Google Shape;373;p46"/>
          <p:cNvSpPr txBox="1"/>
          <p:nvPr/>
        </p:nvSpPr>
        <p:spPr>
          <a:xfrm>
            <a:off x="685800" y="3886200"/>
            <a:ext cx="2286000" cy="617100"/>
          </a:xfrm>
          <a:prstGeom prst="rect">
            <a:avLst/>
          </a:prstGeom>
          <a:solidFill>
            <a:srgbClr val="F4F9FC"/>
          </a:solidFill>
          <a:ln cap="flat" cmpd="sng" w="3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b="1" lang="en-GB" sz="1800">
                <a:solidFill>
                  <a:srgbClr val="040F0F"/>
                </a:solidFill>
                <a:latin typeface="Lexend"/>
                <a:ea typeface="Lexend"/>
                <a:cs typeface="Lexend"/>
                <a:sym typeface="Lexend"/>
              </a:rPr>
              <a:t>Carlists</a:t>
            </a:r>
            <a:endParaRPr b="1" sz="1800">
              <a:solidFill>
                <a:srgbClr val="040F0F"/>
              </a:solidFill>
              <a:latin typeface="Lexend"/>
              <a:ea typeface="Lexend"/>
              <a:cs typeface="Lexend"/>
              <a:sym typeface="Lexend"/>
            </a:endParaRPr>
          </a:p>
        </p:txBody>
      </p:sp>
      <p:sp>
        <p:nvSpPr>
          <p:cNvPr id="374" name="Google Shape;374;p46"/>
          <p:cNvSpPr txBox="1"/>
          <p:nvPr/>
        </p:nvSpPr>
        <p:spPr>
          <a:xfrm>
            <a:off x="3429000" y="1143000"/>
            <a:ext cx="5259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800">
                <a:solidFill>
                  <a:srgbClr val="040F0F"/>
                </a:solidFill>
                <a:latin typeface="Lexend"/>
                <a:ea typeface="Lexend"/>
                <a:cs typeface="Lexend"/>
                <a:sym typeface="Lexend"/>
              </a:rPr>
              <a:t>b)</a:t>
            </a:r>
            <a:endParaRPr b="1" sz="1800">
              <a:solidFill>
                <a:srgbClr val="040F0F"/>
              </a:solidFill>
              <a:latin typeface="Lexend"/>
              <a:ea typeface="Lexend"/>
              <a:cs typeface="Lexend"/>
              <a:sym typeface="Lexend"/>
            </a:endParaRPr>
          </a:p>
        </p:txBody>
      </p:sp>
      <p:sp>
        <p:nvSpPr>
          <p:cNvPr id="375" name="Google Shape;375;p46"/>
          <p:cNvSpPr txBox="1"/>
          <p:nvPr/>
        </p:nvSpPr>
        <p:spPr>
          <a:xfrm>
            <a:off x="3829050" y="114300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A group of secret sympathisers or supporters of an enemy within a country.</a:t>
            </a:r>
            <a:endParaRPr sz="1600">
              <a:solidFill>
                <a:srgbClr val="040F0F"/>
              </a:solidFill>
              <a:latin typeface="Lexend"/>
              <a:ea typeface="Lexend"/>
              <a:cs typeface="Lexend"/>
              <a:sym typeface="Lexend"/>
            </a:endParaRPr>
          </a:p>
        </p:txBody>
      </p:sp>
      <p:sp>
        <p:nvSpPr>
          <p:cNvPr id="376" name="Google Shape;376;p46"/>
          <p:cNvSpPr txBox="1"/>
          <p:nvPr/>
        </p:nvSpPr>
        <p:spPr>
          <a:xfrm>
            <a:off x="3429000" y="2057400"/>
            <a:ext cx="5259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800">
                <a:solidFill>
                  <a:srgbClr val="040F0F"/>
                </a:solidFill>
                <a:latin typeface="Lexend"/>
                <a:ea typeface="Lexend"/>
                <a:cs typeface="Lexend"/>
                <a:sym typeface="Lexend"/>
              </a:rPr>
              <a:t>a)</a:t>
            </a:r>
            <a:endParaRPr b="1" sz="1800">
              <a:solidFill>
                <a:srgbClr val="040F0F"/>
              </a:solidFill>
              <a:latin typeface="Lexend"/>
              <a:ea typeface="Lexend"/>
              <a:cs typeface="Lexend"/>
              <a:sym typeface="Lexend"/>
            </a:endParaRPr>
          </a:p>
        </p:txBody>
      </p:sp>
      <p:sp>
        <p:nvSpPr>
          <p:cNvPr id="377" name="Google Shape;377;p46"/>
          <p:cNvSpPr txBox="1"/>
          <p:nvPr/>
        </p:nvSpPr>
        <p:spPr>
          <a:xfrm>
            <a:off x="3829050" y="205740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A violent attempt to overthrow a government (referring to the 1936 coup).</a:t>
            </a:r>
            <a:endParaRPr sz="1600">
              <a:solidFill>
                <a:srgbClr val="040F0F"/>
              </a:solidFill>
              <a:latin typeface="Lexend"/>
              <a:ea typeface="Lexend"/>
              <a:cs typeface="Lexend"/>
              <a:sym typeface="Lexend"/>
            </a:endParaRPr>
          </a:p>
        </p:txBody>
      </p:sp>
      <p:sp>
        <p:nvSpPr>
          <p:cNvPr id="378" name="Google Shape;378;p46"/>
          <p:cNvSpPr txBox="1"/>
          <p:nvPr/>
        </p:nvSpPr>
        <p:spPr>
          <a:xfrm>
            <a:off x="3429000" y="2971800"/>
            <a:ext cx="5259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800">
                <a:solidFill>
                  <a:srgbClr val="040F0F"/>
                </a:solidFill>
                <a:latin typeface="Lexend"/>
                <a:ea typeface="Lexend"/>
                <a:cs typeface="Lexend"/>
                <a:sym typeface="Lexend"/>
              </a:rPr>
              <a:t>c)</a:t>
            </a:r>
            <a:endParaRPr b="1" sz="1800">
              <a:solidFill>
                <a:srgbClr val="040F0F"/>
              </a:solidFill>
              <a:latin typeface="Lexend"/>
              <a:ea typeface="Lexend"/>
              <a:cs typeface="Lexend"/>
              <a:sym typeface="Lexend"/>
            </a:endParaRPr>
          </a:p>
        </p:txBody>
      </p:sp>
      <p:sp>
        <p:nvSpPr>
          <p:cNvPr id="379" name="Google Shape;379;p46"/>
          <p:cNvSpPr txBox="1"/>
          <p:nvPr/>
        </p:nvSpPr>
        <p:spPr>
          <a:xfrm>
            <a:off x="3829050" y="297180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An economic policy of self-sufficiency, avoiding trade with other nations.</a:t>
            </a:r>
            <a:endParaRPr sz="1600">
              <a:solidFill>
                <a:srgbClr val="040F0F"/>
              </a:solidFill>
              <a:latin typeface="Lexend"/>
              <a:ea typeface="Lexend"/>
              <a:cs typeface="Lexend"/>
              <a:sym typeface="Lexend"/>
            </a:endParaRPr>
          </a:p>
        </p:txBody>
      </p:sp>
      <p:sp>
        <p:nvSpPr>
          <p:cNvPr id="380" name="Google Shape;380;p46"/>
          <p:cNvSpPr txBox="1"/>
          <p:nvPr/>
        </p:nvSpPr>
        <p:spPr>
          <a:xfrm>
            <a:off x="3429000" y="3886200"/>
            <a:ext cx="5259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b="1" lang="en-GB" sz="1800">
                <a:solidFill>
                  <a:srgbClr val="040F0F"/>
                </a:solidFill>
                <a:latin typeface="Lexend"/>
                <a:ea typeface="Lexend"/>
                <a:cs typeface="Lexend"/>
                <a:sym typeface="Lexend"/>
              </a:rPr>
              <a:t>d)</a:t>
            </a:r>
            <a:endParaRPr b="1" sz="1800">
              <a:solidFill>
                <a:srgbClr val="040F0F"/>
              </a:solidFill>
              <a:latin typeface="Lexend"/>
              <a:ea typeface="Lexend"/>
              <a:cs typeface="Lexend"/>
              <a:sym typeface="Lexend"/>
            </a:endParaRPr>
          </a:p>
        </p:txBody>
      </p:sp>
      <p:sp>
        <p:nvSpPr>
          <p:cNvPr id="381" name="Google Shape;381;p46"/>
          <p:cNvSpPr txBox="1"/>
          <p:nvPr/>
        </p:nvSpPr>
        <p:spPr>
          <a:xfrm>
            <a:off x="3829050" y="388620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Traditionalist royalists who supported the Nationalist claimants to the throne.</a:t>
            </a:r>
            <a:endParaRPr sz="1600">
              <a:solidFill>
                <a:srgbClr val="040F0F"/>
              </a:solidFill>
              <a:latin typeface="Lexend"/>
              <a:ea typeface="Lexend"/>
              <a:cs typeface="Lexend"/>
              <a:sym typeface="Lexen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5" name="Shape 385"/>
        <p:cNvGrpSpPr/>
        <p:nvPr/>
      </p:nvGrpSpPr>
      <p:grpSpPr>
        <a:xfrm>
          <a:off x="0" y="0"/>
          <a:ext cx="0" cy="0"/>
          <a:chOff x="0" y="0"/>
          <a:chExt cx="0" cy="0"/>
        </a:xfrm>
      </p:grpSpPr>
      <p:sp>
        <p:nvSpPr>
          <p:cNvPr id="386" name="Google Shape;386;p47"/>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Historical Significance</a:t>
            </a:r>
            <a:endParaRPr b="1" sz="2900">
              <a:solidFill>
                <a:srgbClr val="040F0F"/>
              </a:solidFill>
              <a:latin typeface="Lexend"/>
              <a:ea typeface="Lexend"/>
              <a:cs typeface="Lexend"/>
              <a:sym typeface="Lexend"/>
            </a:endParaRPr>
          </a:p>
        </p:txBody>
      </p:sp>
      <p:sp>
        <p:nvSpPr>
          <p:cNvPr id="387" name="Google Shape;387;p47"/>
          <p:cNvSpPr txBox="1"/>
          <p:nvPr/>
        </p:nvSpPr>
        <p:spPr>
          <a:xfrm>
            <a:off x="822960" y="1143000"/>
            <a:ext cx="7372500" cy="11430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The Spanish Civil War is often described as the 'dress rehearsal' for World War II.</a:t>
            </a:r>
            <a:endParaRPr sz="1600">
              <a:solidFill>
                <a:srgbClr val="040F0F"/>
              </a:solidFill>
              <a:latin typeface="Lexend"/>
              <a:ea typeface="Lexend"/>
              <a:cs typeface="Lexend"/>
              <a:sym typeface="Lexend"/>
            </a:endParaRPr>
          </a:p>
        </p:txBody>
      </p:sp>
      <p:sp>
        <p:nvSpPr>
          <p:cNvPr id="388" name="Google Shape;388;p47"/>
          <p:cNvSpPr txBox="1"/>
          <p:nvPr/>
        </p:nvSpPr>
        <p:spPr>
          <a:xfrm>
            <a:off x="2571750" y="285750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450"/>
              </a:spcBef>
              <a:spcAft>
                <a:spcPts val="450"/>
              </a:spcAft>
              <a:buNone/>
            </a:pPr>
            <a:r>
              <a:rPr b="1" lang="en-GB" sz="3600">
                <a:solidFill>
                  <a:srgbClr val="040F0F"/>
                </a:solidFill>
                <a:latin typeface="Lexend"/>
                <a:ea typeface="Lexend"/>
                <a:cs typeface="Lexend"/>
                <a:sym typeface="Lexend"/>
              </a:rPr>
              <a:t>👍</a:t>
            </a: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389" name="Google Shape;389;p47"/>
          <p:cNvSpPr txBox="1"/>
          <p:nvPr/>
        </p:nvSpPr>
        <p:spPr>
          <a:xfrm>
            <a:off x="2571750" y="342900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360"/>
              </a:spcAft>
              <a:buNone/>
            </a:pPr>
            <a:r>
              <a:rPr b="1" lang="en-GB" sz="2000">
                <a:solidFill>
                  <a:srgbClr val="040F0F"/>
                </a:solidFill>
                <a:latin typeface="Lexend"/>
                <a:ea typeface="Lexend"/>
                <a:cs typeface="Lexend"/>
                <a:sym typeface="Lexend"/>
              </a:rPr>
              <a:t>TRUE</a:t>
            </a:r>
            <a:endParaRPr b="1" sz="2000">
              <a:solidFill>
                <a:srgbClr val="040F0F"/>
              </a:solidFill>
              <a:latin typeface="Lexend"/>
              <a:ea typeface="Lexend"/>
              <a:cs typeface="Lexend"/>
              <a:sym typeface="Lexend"/>
            </a:endParaRPr>
          </a:p>
        </p:txBody>
      </p:sp>
      <p:sp>
        <p:nvSpPr>
          <p:cNvPr id="390" name="Google Shape;390;p47"/>
          <p:cNvSpPr txBox="1"/>
          <p:nvPr/>
        </p:nvSpPr>
        <p:spPr>
          <a:xfrm>
            <a:off x="4857750" y="285750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450"/>
              </a:spcBef>
              <a:spcAft>
                <a:spcPts val="450"/>
              </a:spcAft>
              <a:buNone/>
            </a:pPr>
            <a:r>
              <a:rPr b="1" lang="en-GB" sz="3600">
                <a:solidFill>
                  <a:srgbClr val="040F0F"/>
                </a:solidFill>
                <a:latin typeface="Lexend"/>
                <a:ea typeface="Lexend"/>
                <a:cs typeface="Lexend"/>
                <a:sym typeface="Lexend"/>
              </a:rPr>
              <a:t>👎</a:t>
            </a: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391" name="Google Shape;391;p47"/>
          <p:cNvSpPr txBox="1"/>
          <p:nvPr/>
        </p:nvSpPr>
        <p:spPr>
          <a:xfrm>
            <a:off x="4857750" y="342900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360"/>
              </a:spcBef>
              <a:spcAft>
                <a:spcPts val="360"/>
              </a:spcAft>
              <a:buNone/>
            </a:pPr>
            <a:r>
              <a:rPr b="1" lang="en-GB" sz="2000">
                <a:solidFill>
                  <a:srgbClr val="040F0F"/>
                </a:solidFill>
                <a:latin typeface="Lexend"/>
                <a:ea typeface="Lexend"/>
                <a:cs typeface="Lexend"/>
                <a:sym typeface="Lexend"/>
              </a:rPr>
              <a:t>FALSE</a:t>
            </a:r>
            <a:endParaRPr b="1" sz="2000">
              <a:solidFill>
                <a:srgbClr val="040F0F"/>
              </a:solidFill>
              <a:latin typeface="Lexend"/>
              <a:ea typeface="Lexend"/>
              <a:cs typeface="Lexend"/>
              <a:sym typeface="Lexend"/>
            </a:endParaRPr>
          </a:p>
        </p:txBody>
      </p:sp>
      <p:sp>
        <p:nvSpPr>
          <p:cNvPr id="392" name="Google Shape;392;p47"/>
          <p:cNvSpPr txBox="1"/>
          <p:nvPr/>
        </p:nvSpPr>
        <p:spPr>
          <a:xfrm>
            <a:off x="4743450" y="4389120"/>
            <a:ext cx="39663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GB" sz="1600">
                <a:solidFill>
                  <a:srgbClr val="040F0F"/>
                </a:solidFill>
                <a:latin typeface="Lexend"/>
                <a:ea typeface="Lexend"/>
                <a:cs typeface="Lexend"/>
                <a:sym typeface="Lexend"/>
              </a:rPr>
              <a:t>Now it's time to explain why...</a:t>
            </a:r>
            <a:endParaRPr sz="1600">
              <a:solidFill>
                <a:srgbClr val="040F0F"/>
              </a:solidFill>
              <a:latin typeface="Lexend"/>
              <a:ea typeface="Lexend"/>
              <a:cs typeface="Lexend"/>
              <a:sym typeface="Lexen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6" name="Shape 396"/>
        <p:cNvGrpSpPr/>
        <p:nvPr/>
      </p:nvGrpSpPr>
      <p:grpSpPr>
        <a:xfrm>
          <a:off x="0" y="0"/>
          <a:ext cx="0" cy="0"/>
          <a:chOff x="0" y="0"/>
          <a:chExt cx="0" cy="0"/>
        </a:xfrm>
      </p:grpSpPr>
      <p:sp>
        <p:nvSpPr>
          <p:cNvPr id="397" name="Google Shape;397;p48"/>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Historical Significance</a:t>
            </a:r>
            <a:endParaRPr b="1" sz="2900">
              <a:solidFill>
                <a:srgbClr val="040F0F"/>
              </a:solidFill>
              <a:latin typeface="Lexend"/>
              <a:ea typeface="Lexend"/>
              <a:cs typeface="Lexend"/>
              <a:sym typeface="Lexend"/>
            </a:endParaRPr>
          </a:p>
        </p:txBody>
      </p:sp>
      <p:sp>
        <p:nvSpPr>
          <p:cNvPr id="398" name="Google Shape;398;p48"/>
          <p:cNvSpPr txBox="1"/>
          <p:nvPr/>
        </p:nvSpPr>
        <p:spPr>
          <a:xfrm>
            <a:off x="822960" y="1143000"/>
            <a:ext cx="7372500" cy="11430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The Spanish Civil War is often described as the 'dress rehearsal' for World War II.</a:t>
            </a:r>
            <a:endParaRPr sz="1600">
              <a:solidFill>
                <a:srgbClr val="040F0F"/>
              </a:solidFill>
              <a:latin typeface="Lexend"/>
              <a:ea typeface="Lexend"/>
              <a:cs typeface="Lexend"/>
              <a:sym typeface="Lexend"/>
            </a:endParaRPr>
          </a:p>
        </p:txBody>
      </p:sp>
      <p:sp>
        <p:nvSpPr>
          <p:cNvPr id="399" name="Google Shape;399;p48"/>
          <p:cNvSpPr txBox="1"/>
          <p:nvPr/>
        </p:nvSpPr>
        <p:spPr>
          <a:xfrm>
            <a:off x="3714750" y="196596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450"/>
              </a:spcBef>
              <a:spcAft>
                <a:spcPts val="450"/>
              </a:spcAft>
              <a:buNone/>
            </a:pPr>
            <a:r>
              <a:rPr b="1" lang="en-GB" sz="3600">
                <a:solidFill>
                  <a:srgbClr val="040F0F"/>
                </a:solidFill>
                <a:latin typeface="Lexend"/>
                <a:ea typeface="Lexend"/>
                <a:cs typeface="Lexend"/>
                <a:sym typeface="Lexend"/>
              </a:rPr>
              <a:t>👍</a:t>
            </a: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400" name="Google Shape;400;p48"/>
          <p:cNvSpPr txBox="1"/>
          <p:nvPr/>
        </p:nvSpPr>
        <p:spPr>
          <a:xfrm>
            <a:off x="285750" y="26860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Why is that?</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b="1" lang="en-GB" sz="1600">
                <a:solidFill>
                  <a:srgbClr val="040F0F"/>
                </a:solidFill>
                <a:latin typeface="Lexend"/>
                <a:ea typeface="Lexend"/>
                <a:cs typeface="Lexend"/>
                <a:sym typeface="Lexend"/>
              </a:rPr>
              <a:t>a) </a:t>
            </a:r>
            <a:r>
              <a:rPr lang="en-GB" sz="1600">
                <a:solidFill>
                  <a:srgbClr val="040F0F"/>
                </a:solidFill>
                <a:latin typeface="Lexend"/>
                <a:ea typeface="Lexend"/>
                <a:cs typeface="Lexend"/>
                <a:sym typeface="Lexend"/>
              </a:rPr>
              <a:t>It was a direct conflict between Spain and its neighbours over border disputes that escalated into World War II.</a:t>
            </a:r>
            <a:endParaRPr sz="1600">
              <a:solidFill>
                <a:srgbClr val="040F0F"/>
              </a:solidFill>
              <a:latin typeface="Lexend"/>
              <a:ea typeface="Lexend"/>
              <a:cs typeface="Lexend"/>
              <a:sym typeface="Lexend"/>
            </a:endParaRPr>
          </a:p>
          <a:p>
            <a:pPr indent="0" lvl="0" marL="0" rtl="0" algn="l">
              <a:spcBef>
                <a:spcPts val="360"/>
              </a:spcBef>
              <a:spcAft>
                <a:spcPts val="360"/>
              </a:spcAft>
              <a:buNone/>
            </a:pPr>
            <a:r>
              <a:rPr b="1" lang="en-GB" sz="1600">
                <a:solidFill>
                  <a:srgbClr val="040F0F"/>
                </a:solidFill>
                <a:latin typeface="Lexend"/>
                <a:ea typeface="Lexend"/>
                <a:cs typeface="Lexend"/>
                <a:sym typeface="Lexend"/>
              </a:rPr>
              <a:t>b) </a:t>
            </a:r>
            <a:r>
              <a:rPr lang="en-GB" sz="1600">
                <a:solidFill>
                  <a:srgbClr val="040F0F"/>
                </a:solidFill>
                <a:latin typeface="Lexend"/>
                <a:ea typeface="Lexend"/>
                <a:cs typeface="Lexend"/>
                <a:sym typeface="Lexend"/>
              </a:rPr>
              <a:t>It involved the major European powers testing new military tactics (blitzkrieg, terror bombing) and ideologies (Fascism vs Communism) on Spanish soil.</a:t>
            </a:r>
            <a:endParaRPr sz="1600">
              <a:solidFill>
                <a:srgbClr val="040F0F"/>
              </a:solidFill>
              <a:latin typeface="Lexend"/>
              <a:ea typeface="Lexend"/>
              <a:cs typeface="Lexend"/>
              <a:sym typeface="Lexend"/>
            </a:endParaRPr>
          </a:p>
        </p:txBody>
      </p:sp>
      <p:sp>
        <p:nvSpPr>
          <p:cNvPr id="401" name="Google Shape;401;p48"/>
          <p:cNvSpPr txBox="1"/>
          <p:nvPr/>
        </p:nvSpPr>
        <p:spPr>
          <a:xfrm>
            <a:off x="4743450" y="4389120"/>
            <a:ext cx="39663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GB" sz="1600">
                <a:solidFill>
                  <a:srgbClr val="040F0F"/>
                </a:solidFill>
                <a:latin typeface="Lexend"/>
                <a:ea typeface="Lexend"/>
                <a:cs typeface="Lexend"/>
                <a:sym typeface="Lexend"/>
              </a:rPr>
              <a:t>Answers on the next slide...</a:t>
            </a:r>
            <a:endParaRPr sz="1600">
              <a:solidFill>
                <a:srgbClr val="040F0F"/>
              </a:solidFill>
              <a:latin typeface="Lexend"/>
              <a:ea typeface="Lexend"/>
              <a:cs typeface="Lexend"/>
              <a:sym typeface="Lexen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Google Shape;406;p49"/>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Historical Significance</a:t>
            </a:r>
            <a:endParaRPr b="1" sz="2900">
              <a:solidFill>
                <a:srgbClr val="040F0F"/>
              </a:solidFill>
              <a:latin typeface="Lexend"/>
              <a:ea typeface="Lexend"/>
              <a:cs typeface="Lexend"/>
              <a:sym typeface="Lexend"/>
            </a:endParaRPr>
          </a:p>
        </p:txBody>
      </p:sp>
      <p:sp>
        <p:nvSpPr>
          <p:cNvPr id="407" name="Google Shape;407;p49"/>
          <p:cNvSpPr txBox="1"/>
          <p:nvPr/>
        </p:nvSpPr>
        <p:spPr>
          <a:xfrm>
            <a:off x="822960" y="1143000"/>
            <a:ext cx="7372500" cy="1143000"/>
          </a:xfrm>
          <a:prstGeom prst="rect">
            <a:avLst/>
          </a:prstGeom>
          <a:solidFill>
            <a:srgbClr val="F4F9FC"/>
          </a:solidFill>
          <a:ln cap="flat" cmpd="sng" w="4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The Spanish Civil War is often described as the 'dress rehearsal' for World War II.</a:t>
            </a:r>
            <a:endParaRPr sz="1600">
              <a:solidFill>
                <a:srgbClr val="040F0F"/>
              </a:solidFill>
              <a:latin typeface="Lexend"/>
              <a:ea typeface="Lexend"/>
              <a:cs typeface="Lexend"/>
              <a:sym typeface="Lexend"/>
            </a:endParaRPr>
          </a:p>
        </p:txBody>
      </p:sp>
      <p:sp>
        <p:nvSpPr>
          <p:cNvPr id="408" name="Google Shape;408;p49"/>
          <p:cNvSpPr txBox="1"/>
          <p:nvPr/>
        </p:nvSpPr>
        <p:spPr>
          <a:xfrm>
            <a:off x="3714750" y="1965960"/>
            <a:ext cx="1714500" cy="571500"/>
          </a:xfrm>
          <a:prstGeom prst="rect">
            <a:avLst/>
          </a:prstGeom>
          <a:noFill/>
          <a:ln>
            <a:noFill/>
          </a:ln>
        </p:spPr>
        <p:txBody>
          <a:bodyPr anchorCtr="0" anchor="t" bIns="91425" lIns="91425" spcFirstLastPara="1" rIns="91425" wrap="square" tIns="91425">
            <a:noAutofit/>
          </a:bodyPr>
          <a:lstStyle/>
          <a:p>
            <a:pPr indent="0" lvl="0" marL="0" rtl="0" algn="ctr">
              <a:spcBef>
                <a:spcPts val="450"/>
              </a:spcBef>
              <a:spcAft>
                <a:spcPts val="450"/>
              </a:spcAft>
              <a:buNone/>
            </a:pPr>
            <a:r>
              <a:rPr b="1" lang="en-GB" sz="3600">
                <a:solidFill>
                  <a:srgbClr val="040F0F"/>
                </a:solidFill>
                <a:latin typeface="Lexend"/>
                <a:ea typeface="Lexend"/>
                <a:cs typeface="Lexend"/>
                <a:sym typeface="Lexend"/>
              </a:rPr>
              <a:t>👍</a:t>
            </a: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409" name="Google Shape;409;p49"/>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410" name="Google Shape;410;p49"/>
          <p:cNvSpPr txBox="1"/>
          <p:nvPr/>
        </p:nvSpPr>
        <p:spPr>
          <a:xfrm>
            <a:off x="285750" y="26860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Why is that?</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b="1" lang="en-GB" sz="1600">
                <a:solidFill>
                  <a:srgbClr val="040F0F"/>
                </a:solidFill>
                <a:latin typeface="Lexend"/>
                <a:ea typeface="Lexend"/>
                <a:cs typeface="Lexend"/>
                <a:sym typeface="Lexend"/>
              </a:rPr>
              <a:t>a) </a:t>
            </a:r>
            <a:r>
              <a:rPr lang="en-GB" sz="1600">
                <a:solidFill>
                  <a:srgbClr val="040F0F"/>
                </a:solidFill>
                <a:latin typeface="Lexend"/>
                <a:ea typeface="Lexend"/>
                <a:cs typeface="Lexend"/>
                <a:sym typeface="Lexend"/>
              </a:rPr>
              <a:t>It was a direct conflict between Spain and its neighbours over border disputes that escalated into World War II.</a:t>
            </a:r>
            <a:endParaRPr sz="1600">
              <a:solidFill>
                <a:srgbClr val="040F0F"/>
              </a:solidFill>
              <a:latin typeface="Lexend"/>
              <a:ea typeface="Lexend"/>
              <a:cs typeface="Lexend"/>
              <a:sym typeface="Lexend"/>
            </a:endParaRPr>
          </a:p>
          <a:p>
            <a:pPr indent="0" lvl="0" marL="0" rtl="0" algn="l">
              <a:spcBef>
                <a:spcPts val="360"/>
              </a:spcBef>
              <a:spcAft>
                <a:spcPts val="360"/>
              </a:spcAft>
              <a:buNone/>
            </a:pPr>
            <a:r>
              <a:rPr b="1" lang="en-GB" sz="1600">
                <a:solidFill>
                  <a:srgbClr val="040F0F"/>
                </a:solidFill>
                <a:latin typeface="Lexend"/>
                <a:ea typeface="Lexend"/>
                <a:cs typeface="Lexend"/>
                <a:sym typeface="Lexend"/>
              </a:rPr>
              <a:t>b) </a:t>
            </a:r>
            <a:r>
              <a:rPr lang="en-GB" sz="1600">
                <a:solidFill>
                  <a:srgbClr val="040F0F"/>
                </a:solidFill>
                <a:latin typeface="Lexend"/>
                <a:ea typeface="Lexend"/>
                <a:cs typeface="Lexend"/>
                <a:sym typeface="Lexend"/>
              </a:rPr>
              <a:t>It involved the major European powers testing new military tactics (blitzkrieg, terror bombing) and ideologies (Fascism vs Communism) on Spanish soil. ✅​</a:t>
            </a:r>
            <a:endParaRPr sz="1600">
              <a:solidFill>
                <a:srgbClr val="040F0F"/>
              </a:solidFill>
              <a:latin typeface="Lexend"/>
              <a:ea typeface="Lexend"/>
              <a:cs typeface="Lexend"/>
              <a:sym typeface="Lexen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4" name="Shape 414"/>
        <p:cNvGrpSpPr/>
        <p:nvPr/>
      </p:nvGrpSpPr>
      <p:grpSpPr>
        <a:xfrm>
          <a:off x="0" y="0"/>
          <a:ext cx="0" cy="0"/>
          <a:chOff x="0" y="0"/>
          <a:chExt cx="0" cy="0"/>
        </a:xfrm>
      </p:grpSpPr>
      <p:pic>
        <p:nvPicPr>
          <p:cNvPr id="415" name="Google Shape;415;p50"/>
          <p:cNvPicPr preferRelativeResize="0"/>
          <p:nvPr/>
        </p:nvPicPr>
        <p:blipFill>
          <a:blip r:embed="rId4">
            <a:alphaModFix/>
          </a:blip>
          <a:stretch>
            <a:fillRect/>
          </a:stretch>
        </p:blipFill>
        <p:spPr>
          <a:xfrm>
            <a:off x="5657850" y="0"/>
            <a:ext cx="3486150" cy="5143500"/>
          </a:xfrm>
          <a:prstGeom prst="rect">
            <a:avLst/>
          </a:prstGeom>
          <a:noFill/>
          <a:ln>
            <a:noFill/>
          </a:ln>
        </p:spPr>
      </p:pic>
      <p:sp>
        <p:nvSpPr>
          <p:cNvPr id="416" name="Google Shape;416;p50"/>
          <p:cNvSpPr txBox="1"/>
          <p:nvPr/>
        </p:nvSpPr>
        <p:spPr>
          <a:xfrm>
            <a:off x="285750" y="17145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900">
                <a:solidFill>
                  <a:srgbClr val="040F0F"/>
                </a:solidFill>
                <a:latin typeface="Lexend"/>
                <a:ea typeface="Lexend"/>
                <a:cs typeface="Lexend"/>
                <a:sym typeface="Lexend"/>
              </a:rPr>
              <a:t>Foreign Correspondents and Art</a:t>
            </a:r>
            <a:endParaRPr b="1" sz="29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Media War</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This was the first 'media war'. Writers like George Orwell (</a:t>
            </a:r>
            <a:r>
              <a:rPr i="1" lang="en-GB" sz="1600">
                <a:solidFill>
                  <a:srgbClr val="040F0F"/>
                </a:solidFill>
                <a:latin typeface="Lexend"/>
                <a:ea typeface="Lexend"/>
                <a:cs typeface="Lexend"/>
                <a:sym typeface="Lexend"/>
              </a:rPr>
              <a:t>Homage to Catalonia</a:t>
            </a:r>
            <a:r>
              <a:rPr lang="en-GB" sz="1600">
                <a:solidFill>
                  <a:srgbClr val="040F0F"/>
                </a:solidFill>
                <a:latin typeface="Lexend"/>
                <a:ea typeface="Lexend"/>
                <a:cs typeface="Lexend"/>
                <a:sym typeface="Lexend"/>
              </a:rPr>
              <a:t>) and Ernest Hemingway (</a:t>
            </a:r>
            <a:r>
              <a:rPr i="1" lang="en-GB" sz="1600">
                <a:solidFill>
                  <a:srgbClr val="040F0F"/>
                </a:solidFill>
                <a:latin typeface="Lexend"/>
                <a:ea typeface="Lexend"/>
                <a:cs typeface="Lexend"/>
                <a:sym typeface="Lexend"/>
              </a:rPr>
              <a:t>For Whom the Bell Tolls</a:t>
            </a:r>
            <a:r>
              <a:rPr lang="en-GB" sz="1600">
                <a:solidFill>
                  <a:srgbClr val="040F0F"/>
                </a:solidFill>
                <a:latin typeface="Lexend"/>
                <a:ea typeface="Lexend"/>
                <a:cs typeface="Lexend"/>
                <a:sym typeface="Lexend"/>
              </a:rPr>
              <a:t>) brought the conflict to the world's attention.</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Propaganda</a:t>
            </a:r>
            <a:endParaRPr b="1" sz="21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Both sides used posters and film extensively. The Republicans appealed to anti-fascist sentiment, while the Nationalists appealed to religious and traditional values.</a:t>
            </a:r>
            <a:endParaRPr sz="1600">
              <a:solidFill>
                <a:srgbClr val="040F0F"/>
              </a:solidFill>
              <a:latin typeface="Lexend"/>
              <a:ea typeface="Lexend"/>
              <a:cs typeface="Lexend"/>
              <a:sym typeface="Lexe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0" name="Shape 420"/>
        <p:cNvGrpSpPr/>
        <p:nvPr/>
      </p:nvGrpSpPr>
      <p:grpSpPr>
        <a:xfrm>
          <a:off x="0" y="0"/>
          <a:ext cx="0" cy="0"/>
          <a:chOff x="0" y="0"/>
          <a:chExt cx="0" cy="0"/>
        </a:xfrm>
      </p:grpSpPr>
      <p:pic>
        <p:nvPicPr>
          <p:cNvPr id="421" name="Google Shape;421;p51"/>
          <p:cNvPicPr preferRelativeResize="0"/>
          <p:nvPr/>
        </p:nvPicPr>
        <p:blipFill>
          <a:blip r:embed="rId4">
            <a:alphaModFix/>
          </a:blip>
          <a:stretch>
            <a:fillRect/>
          </a:stretch>
        </p:blipFill>
        <p:spPr>
          <a:xfrm>
            <a:off x="354330" y="651510"/>
            <a:ext cx="8332470" cy="4309110"/>
          </a:xfrm>
          <a:prstGeom prst="rect">
            <a:avLst/>
          </a:prstGeom>
          <a:noFill/>
          <a:ln>
            <a:noFill/>
          </a:ln>
        </p:spPr>
      </p:pic>
      <p:pic>
        <p:nvPicPr>
          <p:cNvPr id="422" name="Google Shape;422;p51"/>
          <p:cNvPicPr preferRelativeResize="0"/>
          <p:nvPr/>
        </p:nvPicPr>
        <p:blipFill>
          <a:blip r:embed="rId5">
            <a:alphaModFix/>
          </a:blip>
          <a:stretch>
            <a:fillRect/>
          </a:stretch>
        </p:blipFill>
        <p:spPr>
          <a:xfrm>
            <a:off x="1303020" y="1657350"/>
            <a:ext cx="2834640" cy="2194560"/>
          </a:xfrm>
          <a:prstGeom prst="rect">
            <a:avLst/>
          </a:prstGeom>
          <a:noFill/>
          <a:ln>
            <a:noFill/>
          </a:ln>
        </p:spPr>
      </p:pic>
      <p:sp>
        <p:nvSpPr>
          <p:cNvPr id="423" name="Google Shape;423;p51"/>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IB Exam Practice</a:t>
            </a:r>
            <a:endParaRPr b="1" sz="2900">
              <a:solidFill>
                <a:srgbClr val="040F0F"/>
              </a:solidFill>
              <a:latin typeface="Lexend"/>
              <a:ea typeface="Lexend"/>
              <a:cs typeface="Lexend"/>
              <a:sym typeface="Lexend"/>
            </a:endParaRPr>
          </a:p>
        </p:txBody>
      </p:sp>
      <p:sp>
        <p:nvSpPr>
          <p:cNvPr id="424" name="Google Shape;424;p51"/>
          <p:cNvSpPr txBox="1"/>
          <p:nvPr/>
        </p:nvSpPr>
        <p:spPr>
          <a:xfrm>
            <a:off x="4297680" y="1828800"/>
            <a:ext cx="3726300" cy="1988700"/>
          </a:xfrm>
          <a:prstGeom prst="rect">
            <a:avLst/>
          </a:prstGeom>
          <a:noFill/>
          <a:ln>
            <a:noFill/>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To what extent was the disunity of the Republican political forces the main reason for Franco's victory in the Spanish Civil War?</a:t>
            </a:r>
            <a:endParaRPr sz="1600">
              <a:solidFill>
                <a:srgbClr val="040F0F"/>
              </a:solidFill>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6"/>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1936 Election: The Popular Front</a:t>
            </a:r>
            <a:endParaRPr b="1" sz="2900">
              <a:solidFill>
                <a:srgbClr val="040F0F"/>
              </a:solidFill>
              <a:latin typeface="Lexend"/>
              <a:ea typeface="Lexend"/>
              <a:cs typeface="Lexend"/>
              <a:sym typeface="Lexend"/>
            </a:endParaRPr>
          </a:p>
        </p:txBody>
      </p:sp>
      <p:sp>
        <p:nvSpPr>
          <p:cNvPr id="82" name="Google Shape;82;p16"/>
          <p:cNvSpPr txBox="1"/>
          <p:nvPr/>
        </p:nvSpPr>
        <p:spPr>
          <a:xfrm>
            <a:off x="285750" y="788670"/>
            <a:ext cx="41721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The Popular Front (Left)</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A coalition of republicans, socialists, and communists.</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Their Goals</a:t>
            </a:r>
            <a:endParaRPr b="1" sz="2150">
              <a:solidFill>
                <a:srgbClr val="040F0F"/>
              </a:solidFill>
              <a:latin typeface="Lexend"/>
              <a:ea typeface="Lexend"/>
              <a:cs typeface="Lexend"/>
              <a:sym typeface="Lexend"/>
            </a:endParaRPr>
          </a:p>
          <a:p>
            <a:pPr indent="-330200" lvl="0" marL="457200" rtl="0" algn="l">
              <a:spcBef>
                <a:spcPts val="36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Continue land reform.</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Grant regional autonomy.</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Reduce military power.</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Outcome</a:t>
            </a:r>
            <a:r>
              <a:rPr lang="en-GB" sz="1600">
                <a:solidFill>
                  <a:srgbClr val="040F0F"/>
                </a:solidFill>
                <a:latin typeface="Lexend"/>
                <a:ea typeface="Lexend"/>
                <a:cs typeface="Lexend"/>
                <a:sym typeface="Lexend"/>
              </a:rPr>
              <a:t>: Narrow victory with 268 seats.</a:t>
            </a:r>
            <a:endParaRPr sz="1600">
              <a:solidFill>
                <a:srgbClr val="040F0F"/>
              </a:solidFill>
              <a:latin typeface="Lexend"/>
              <a:ea typeface="Lexend"/>
              <a:cs typeface="Lexend"/>
              <a:sym typeface="Lexend"/>
            </a:endParaRPr>
          </a:p>
        </p:txBody>
      </p:sp>
      <p:sp>
        <p:nvSpPr>
          <p:cNvPr id="83" name="Google Shape;83;p16"/>
          <p:cNvSpPr txBox="1"/>
          <p:nvPr/>
        </p:nvSpPr>
        <p:spPr>
          <a:xfrm>
            <a:off x="4686300" y="788670"/>
            <a:ext cx="41721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The National Front (Right)</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A coalition of monarchists, Catholics, and the CEDA (fascists).</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Their Fears</a:t>
            </a:r>
            <a:endParaRPr b="1" sz="2150">
              <a:solidFill>
                <a:srgbClr val="040F0F"/>
              </a:solidFill>
              <a:latin typeface="Lexend"/>
              <a:ea typeface="Lexend"/>
              <a:cs typeface="Lexend"/>
              <a:sym typeface="Lexend"/>
            </a:endParaRPr>
          </a:p>
          <a:p>
            <a:pPr indent="-330200" lvl="0" marL="457200" rtl="0" algn="l">
              <a:spcBef>
                <a:spcPts val="36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Communist revolution.</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Destruction of the Church.</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lang="en-GB" sz="1600">
                <a:solidFill>
                  <a:srgbClr val="040F0F"/>
                </a:solidFill>
                <a:latin typeface="Lexend"/>
                <a:ea typeface="Lexend"/>
                <a:cs typeface="Lexend"/>
                <a:sym typeface="Lexend"/>
              </a:rPr>
              <a:t>Loss of traditional Spanish unity.</a:t>
            </a:r>
            <a:endParaRPr sz="1600">
              <a:solidFill>
                <a:srgbClr val="040F0F"/>
              </a:solidFill>
              <a:latin typeface="Lexend"/>
              <a:ea typeface="Lexend"/>
              <a:cs typeface="Lexend"/>
              <a:sym typeface="Lexend"/>
            </a:endParaRPr>
          </a:p>
          <a:p>
            <a:pPr indent="-330200" lvl="0" marL="457200" rtl="0" algn="l">
              <a:spcBef>
                <a:spcPts val="0"/>
              </a:spcBef>
              <a:spcAft>
                <a:spcPts val="0"/>
              </a:spcAft>
              <a:buClr>
                <a:srgbClr val="040F0F"/>
              </a:buClr>
              <a:buSzPts val="1600"/>
              <a:buFont typeface="Lexend"/>
              <a:buChar char="●"/>
            </a:pPr>
            <a:r>
              <a:rPr b="1" lang="en-GB" sz="1600">
                <a:solidFill>
                  <a:srgbClr val="040F0F"/>
                </a:solidFill>
                <a:latin typeface="Lexend"/>
                <a:ea typeface="Lexend"/>
                <a:cs typeface="Lexend"/>
                <a:sym typeface="Lexend"/>
              </a:rPr>
              <a:t>Outcome</a:t>
            </a:r>
            <a:r>
              <a:rPr lang="en-GB" sz="1600">
                <a:solidFill>
                  <a:srgbClr val="040F0F"/>
                </a:solidFill>
                <a:latin typeface="Lexend"/>
                <a:ea typeface="Lexend"/>
                <a:cs typeface="Lexend"/>
                <a:sym typeface="Lexend"/>
              </a:rPr>
              <a:t>: Refused to accept the results; plotted the coup.</a:t>
            </a:r>
            <a:endParaRPr sz="1600">
              <a:solidFill>
                <a:srgbClr val="040F0F"/>
              </a:solidFill>
              <a:latin typeface="Lexend"/>
              <a:ea typeface="Lexend"/>
              <a:cs typeface="Lexend"/>
              <a:sym typeface="Lexen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8" name="Shape 428"/>
        <p:cNvGrpSpPr/>
        <p:nvPr/>
      </p:nvGrpSpPr>
      <p:grpSpPr>
        <a:xfrm>
          <a:off x="0" y="0"/>
          <a:ext cx="0" cy="0"/>
          <a:chOff x="0" y="0"/>
          <a:chExt cx="0" cy="0"/>
        </a:xfrm>
      </p:grpSpPr>
      <p:pic>
        <p:nvPicPr>
          <p:cNvPr id="429" name="Google Shape;429;p52"/>
          <p:cNvPicPr preferRelativeResize="0"/>
          <p:nvPr/>
        </p:nvPicPr>
        <p:blipFill>
          <a:blip r:embed="rId4">
            <a:alphaModFix/>
          </a:blip>
          <a:stretch>
            <a:fillRect/>
          </a:stretch>
        </p:blipFill>
        <p:spPr>
          <a:xfrm>
            <a:off x="354330" y="651510"/>
            <a:ext cx="8332470" cy="4309110"/>
          </a:xfrm>
          <a:prstGeom prst="rect">
            <a:avLst/>
          </a:prstGeom>
          <a:noFill/>
          <a:ln>
            <a:noFill/>
          </a:ln>
        </p:spPr>
      </p:pic>
      <p:sp>
        <p:nvSpPr>
          <p:cNvPr id="430" name="Google Shape;430;p52"/>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IB Exam Practice</a:t>
            </a:r>
            <a:endParaRPr b="1" sz="2900">
              <a:solidFill>
                <a:srgbClr val="040F0F"/>
              </a:solidFill>
              <a:latin typeface="Lexend"/>
              <a:ea typeface="Lexend"/>
              <a:cs typeface="Lexend"/>
              <a:sym typeface="Lexend"/>
            </a:endParaRPr>
          </a:p>
        </p:txBody>
      </p:sp>
      <p:sp>
        <p:nvSpPr>
          <p:cNvPr id="431" name="Google Shape;431;p52"/>
          <p:cNvSpPr txBox="1"/>
          <p:nvPr/>
        </p:nvSpPr>
        <p:spPr>
          <a:xfrm>
            <a:off x="982980" y="1657350"/>
            <a:ext cx="7041000" cy="1988700"/>
          </a:xfrm>
          <a:prstGeom prst="rect">
            <a:avLst/>
          </a:prstGeom>
          <a:noFill/>
          <a:ln>
            <a:noFill/>
          </a:ln>
        </p:spPr>
        <p:txBody>
          <a:bodyPr anchorCtr="0" anchor="ctr" bIns="91425" lIns="91425" spcFirstLastPara="1" rIns="91425" wrap="square" tIns="91425">
            <a:noAutofit/>
          </a:bodyPr>
          <a:lstStyle/>
          <a:p>
            <a:pPr indent="0" lvl="0" marL="0" rtl="0" algn="ctr">
              <a:spcBef>
                <a:spcPts val="270"/>
              </a:spcBef>
              <a:spcAft>
                <a:spcPts val="0"/>
              </a:spcAft>
              <a:buNone/>
            </a:pPr>
            <a:r>
              <a:rPr b="1" lang="en-GB" sz="1450">
                <a:solidFill>
                  <a:srgbClr val="040F0F"/>
                </a:solidFill>
                <a:latin typeface="Lexend"/>
                <a:ea typeface="Lexend"/>
                <a:cs typeface="Lexend"/>
                <a:sym typeface="Lexend"/>
              </a:rPr>
              <a:t>You might have said...</a:t>
            </a:r>
            <a:endParaRPr b="1" sz="1450">
              <a:solidFill>
                <a:srgbClr val="040F0F"/>
              </a:solidFill>
              <a:latin typeface="Lexend"/>
              <a:ea typeface="Lexend"/>
              <a:cs typeface="Lexend"/>
              <a:sym typeface="Lexend"/>
            </a:endParaRPr>
          </a:p>
          <a:p>
            <a:pPr indent="0" lvl="0" marL="0" rtl="0" algn="ctr">
              <a:spcBef>
                <a:spcPts val="270"/>
              </a:spcBef>
              <a:spcAft>
                <a:spcPts val="0"/>
              </a:spcAft>
              <a:buNone/>
            </a:pPr>
            <a:r>
              <a:rPr lang="en-GB" sz="1450">
                <a:solidFill>
                  <a:srgbClr val="040F0F"/>
                </a:solidFill>
                <a:latin typeface="Lexend"/>
                <a:ea typeface="Lexend"/>
                <a:cs typeface="Lexend"/>
                <a:sym typeface="Lexend"/>
              </a:rPr>
              <a:t>Foreign aid: Germany/Italy backed Franco; the Republic was blockaded.</a:t>
            </a:r>
            <a:endParaRPr sz="1450">
              <a:solidFill>
                <a:srgbClr val="040F0F"/>
              </a:solidFill>
              <a:latin typeface="Lexend"/>
              <a:ea typeface="Lexend"/>
              <a:cs typeface="Lexend"/>
              <a:sym typeface="Lexend"/>
            </a:endParaRPr>
          </a:p>
          <a:p>
            <a:pPr indent="0" lvl="0" marL="0" rtl="0" algn="ctr">
              <a:spcBef>
                <a:spcPts val="270"/>
              </a:spcBef>
              <a:spcAft>
                <a:spcPts val="0"/>
              </a:spcAft>
              <a:buNone/>
            </a:pPr>
            <a:r>
              <a:rPr lang="en-GB" sz="1450">
                <a:solidFill>
                  <a:srgbClr val="040F0F"/>
                </a:solidFill>
                <a:latin typeface="Lexend"/>
                <a:ea typeface="Lexend"/>
                <a:cs typeface="Lexend"/>
                <a:sym typeface="Lexend"/>
              </a:rPr>
              <a:t>Military: Franco unified command; Republicans remained divided.</a:t>
            </a:r>
            <a:endParaRPr sz="1450">
              <a:solidFill>
                <a:srgbClr val="040F0F"/>
              </a:solidFill>
              <a:latin typeface="Lexend"/>
              <a:ea typeface="Lexend"/>
              <a:cs typeface="Lexend"/>
              <a:sym typeface="Lexend"/>
            </a:endParaRPr>
          </a:p>
          <a:p>
            <a:pPr indent="0" lvl="0" marL="0" rtl="0" algn="ctr">
              <a:spcBef>
                <a:spcPts val="270"/>
              </a:spcBef>
              <a:spcAft>
                <a:spcPts val="0"/>
              </a:spcAft>
              <a:buNone/>
            </a:pPr>
            <a:r>
              <a:rPr lang="en-GB" sz="1450">
                <a:solidFill>
                  <a:srgbClr val="040F0F"/>
                </a:solidFill>
                <a:latin typeface="Lexend"/>
                <a:ea typeface="Lexend"/>
                <a:cs typeface="Lexend"/>
                <a:sym typeface="Lexend"/>
              </a:rPr>
              <a:t>Internal conflict: The May Days weakened the Republic significantly.</a:t>
            </a:r>
            <a:endParaRPr sz="1450">
              <a:solidFill>
                <a:srgbClr val="040F0F"/>
              </a:solidFill>
              <a:latin typeface="Lexend"/>
              <a:ea typeface="Lexend"/>
              <a:cs typeface="Lexend"/>
              <a:sym typeface="Lexend"/>
            </a:endParaRPr>
          </a:p>
          <a:p>
            <a:pPr indent="0" lvl="0" marL="0" rtl="0" algn="ctr">
              <a:spcBef>
                <a:spcPts val="270"/>
              </a:spcBef>
              <a:spcAft>
                <a:spcPts val="270"/>
              </a:spcAft>
              <a:buNone/>
            </a:pPr>
            <a:r>
              <a:rPr lang="en-GB" sz="1450">
                <a:solidFill>
                  <a:srgbClr val="040F0F"/>
                </a:solidFill>
                <a:latin typeface="Lexend"/>
                <a:ea typeface="Lexend"/>
                <a:cs typeface="Lexend"/>
                <a:sym typeface="Lexend"/>
              </a:rPr>
              <a:t>Counter-argument: Even if unified, the Republic lacked heavy weaponry.</a:t>
            </a:r>
            <a:endParaRPr sz="1450">
              <a:solidFill>
                <a:srgbClr val="040F0F"/>
              </a:solidFill>
              <a:latin typeface="Lexend"/>
              <a:ea typeface="Lexend"/>
              <a:cs typeface="Lexend"/>
              <a:sym typeface="Lexend"/>
            </a:endParaRPr>
          </a:p>
        </p:txBody>
      </p:sp>
      <p:sp>
        <p:nvSpPr>
          <p:cNvPr id="432" name="Google Shape;432;p52"/>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6" name="Shape 436"/>
        <p:cNvGrpSpPr/>
        <p:nvPr/>
      </p:nvGrpSpPr>
      <p:grpSpPr>
        <a:xfrm>
          <a:off x="0" y="0"/>
          <a:ext cx="0" cy="0"/>
          <a:chOff x="0" y="0"/>
          <a:chExt cx="0" cy="0"/>
        </a:xfrm>
      </p:grpSpPr>
      <p:pic>
        <p:nvPicPr>
          <p:cNvPr id="437" name="Google Shape;437;p53"/>
          <p:cNvPicPr preferRelativeResize="0"/>
          <p:nvPr/>
        </p:nvPicPr>
        <p:blipFill>
          <a:blip r:embed="rId4">
            <a:alphaModFix/>
          </a:blip>
          <a:stretch>
            <a:fillRect/>
          </a:stretch>
        </p:blipFill>
        <p:spPr>
          <a:xfrm>
            <a:off x="285750" y="914400"/>
            <a:ext cx="8572500" cy="2343150"/>
          </a:xfrm>
          <a:prstGeom prst="rect">
            <a:avLst/>
          </a:prstGeom>
          <a:noFill/>
          <a:ln>
            <a:noFill/>
          </a:ln>
        </p:spPr>
      </p:pic>
      <p:sp>
        <p:nvSpPr>
          <p:cNvPr id="438" name="Google Shape;438;p53"/>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Reviewing the Facts</a:t>
            </a:r>
            <a:endParaRPr b="1" sz="2900">
              <a:solidFill>
                <a:srgbClr val="040F0F"/>
              </a:solidFill>
              <a:latin typeface="Lexend"/>
              <a:ea typeface="Lexend"/>
              <a:cs typeface="Lexend"/>
              <a:sym typeface="Lexend"/>
            </a:endParaRPr>
          </a:p>
        </p:txBody>
      </p:sp>
      <p:sp>
        <p:nvSpPr>
          <p:cNvPr id="439" name="Google Shape;439;p53"/>
          <p:cNvSpPr txBox="1"/>
          <p:nvPr/>
        </p:nvSpPr>
        <p:spPr>
          <a:xfrm>
            <a:off x="754380" y="1211580"/>
            <a:ext cx="7429500" cy="14859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The bombing of ____ by the ____ Legion in 1937 shocked the world and was depicted by Pablo Picasso.</a:t>
            </a:r>
            <a:endParaRPr sz="1600">
              <a:solidFill>
                <a:srgbClr val="040F0F"/>
              </a:solidFill>
              <a:latin typeface="Lexend"/>
              <a:ea typeface="Lexend"/>
              <a:cs typeface="Lexend"/>
              <a:sym typeface="Lexend"/>
            </a:endParaRPr>
          </a:p>
        </p:txBody>
      </p:sp>
      <p:sp>
        <p:nvSpPr>
          <p:cNvPr id="440" name="Google Shape;440;p53"/>
          <p:cNvSpPr txBox="1"/>
          <p:nvPr/>
        </p:nvSpPr>
        <p:spPr>
          <a:xfrm>
            <a:off x="285750" y="3429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1600">
                <a:solidFill>
                  <a:srgbClr val="040F0F"/>
                </a:solidFill>
                <a:latin typeface="Lexend"/>
                <a:ea typeface="Lexend"/>
                <a:cs typeface="Lexend"/>
                <a:sym typeface="Lexend"/>
              </a:rPr>
              <a:t>Word bank 🏦</a:t>
            </a:r>
            <a:r>
              <a:rPr lang="en-GB" sz="1600">
                <a:solidFill>
                  <a:srgbClr val="040F0F"/>
                </a:solidFill>
                <a:latin typeface="Lexend"/>
                <a:ea typeface="Lexend"/>
                <a:cs typeface="Lexend"/>
                <a:sym typeface="Lexend"/>
              </a:rPr>
              <a:t>​</a:t>
            </a:r>
            <a:endParaRPr b="1" sz="1600">
              <a:solidFill>
                <a:srgbClr val="040F0F"/>
              </a:solidFill>
              <a:latin typeface="Lexend"/>
              <a:ea typeface="Lexend"/>
              <a:cs typeface="Lexend"/>
              <a:sym typeface="Lexend"/>
            </a:endParaRPr>
          </a:p>
          <a:p>
            <a:pPr indent="0" lvl="0" marL="0" rtl="0" algn="l">
              <a:spcBef>
                <a:spcPts val="360"/>
              </a:spcBef>
              <a:spcAft>
                <a:spcPts val="360"/>
              </a:spcAft>
              <a:buNone/>
            </a:pPr>
            <a:r>
              <a:rPr b="1" lang="en-GB" sz="1600">
                <a:solidFill>
                  <a:srgbClr val="040F0F"/>
                </a:solidFill>
                <a:latin typeface="Lexend"/>
                <a:ea typeface="Lexend"/>
                <a:cs typeface="Lexend"/>
                <a:sym typeface="Lexend"/>
              </a:rPr>
              <a:t>Guernica, Condor, Madrid, Barcelona, International, Blu</a:t>
            </a:r>
            <a:r>
              <a:rPr lang="en-GB" sz="1600">
                <a:solidFill>
                  <a:srgbClr val="040F0F"/>
                </a:solidFill>
                <a:latin typeface="Lexend"/>
                <a:ea typeface="Lexend"/>
                <a:cs typeface="Lexend"/>
                <a:sym typeface="Lexend"/>
              </a:rPr>
              <a:t>e</a:t>
            </a:r>
            <a:endParaRPr sz="1600">
              <a:solidFill>
                <a:srgbClr val="040F0F"/>
              </a:solidFill>
              <a:latin typeface="Lexend"/>
              <a:ea typeface="Lexend"/>
              <a:cs typeface="Lexend"/>
              <a:sym typeface="Lexend"/>
            </a:endParaRPr>
          </a:p>
        </p:txBody>
      </p:sp>
      <p:sp>
        <p:nvSpPr>
          <p:cNvPr id="441" name="Google Shape;441;p53"/>
          <p:cNvSpPr txBox="1"/>
          <p:nvPr/>
        </p:nvSpPr>
        <p:spPr>
          <a:xfrm>
            <a:off x="4743450" y="4389120"/>
            <a:ext cx="39663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GB" sz="1600">
                <a:solidFill>
                  <a:srgbClr val="040F0F"/>
                </a:solidFill>
                <a:latin typeface="Lexend"/>
                <a:ea typeface="Lexend"/>
                <a:cs typeface="Lexend"/>
                <a:sym typeface="Lexend"/>
              </a:rPr>
              <a:t>Answers on the next slide...</a:t>
            </a:r>
            <a:endParaRPr sz="1600">
              <a:solidFill>
                <a:srgbClr val="040F0F"/>
              </a:solidFill>
              <a:latin typeface="Lexend"/>
              <a:ea typeface="Lexend"/>
              <a:cs typeface="Lexend"/>
              <a:sym typeface="Lexen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5" name="Shape 445"/>
        <p:cNvGrpSpPr/>
        <p:nvPr/>
      </p:nvGrpSpPr>
      <p:grpSpPr>
        <a:xfrm>
          <a:off x="0" y="0"/>
          <a:ext cx="0" cy="0"/>
          <a:chOff x="0" y="0"/>
          <a:chExt cx="0" cy="0"/>
        </a:xfrm>
      </p:grpSpPr>
      <p:pic>
        <p:nvPicPr>
          <p:cNvPr id="446" name="Google Shape;446;p54"/>
          <p:cNvPicPr preferRelativeResize="0"/>
          <p:nvPr/>
        </p:nvPicPr>
        <p:blipFill>
          <a:blip r:embed="rId4">
            <a:alphaModFix/>
          </a:blip>
          <a:stretch>
            <a:fillRect/>
          </a:stretch>
        </p:blipFill>
        <p:spPr>
          <a:xfrm>
            <a:off x="285750" y="914400"/>
            <a:ext cx="8572500" cy="2343150"/>
          </a:xfrm>
          <a:prstGeom prst="rect">
            <a:avLst/>
          </a:prstGeom>
          <a:noFill/>
          <a:ln>
            <a:noFill/>
          </a:ln>
        </p:spPr>
      </p:pic>
      <p:sp>
        <p:nvSpPr>
          <p:cNvPr id="447" name="Google Shape;447;p54"/>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Reviewing the Facts</a:t>
            </a:r>
            <a:endParaRPr b="1" sz="2900">
              <a:solidFill>
                <a:srgbClr val="040F0F"/>
              </a:solidFill>
              <a:latin typeface="Lexend"/>
              <a:ea typeface="Lexend"/>
              <a:cs typeface="Lexend"/>
              <a:sym typeface="Lexend"/>
            </a:endParaRPr>
          </a:p>
        </p:txBody>
      </p:sp>
      <p:sp>
        <p:nvSpPr>
          <p:cNvPr id="448" name="Google Shape;448;p54"/>
          <p:cNvSpPr txBox="1"/>
          <p:nvPr/>
        </p:nvSpPr>
        <p:spPr>
          <a:xfrm>
            <a:off x="754380" y="1211580"/>
            <a:ext cx="7429500" cy="14859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360"/>
              </a:spcAft>
              <a:buNone/>
            </a:pPr>
            <a:r>
              <a:rPr lang="en-GB" sz="1600">
                <a:solidFill>
                  <a:srgbClr val="040F0F"/>
                </a:solidFill>
                <a:latin typeface="Lexend"/>
                <a:ea typeface="Lexend"/>
                <a:cs typeface="Lexend"/>
                <a:sym typeface="Lexend"/>
              </a:rPr>
              <a:t>The bombing of </a:t>
            </a:r>
            <a:r>
              <a:rPr b="1" lang="en-GB" sz="1600">
                <a:solidFill>
                  <a:srgbClr val="2C6E49"/>
                </a:solidFill>
                <a:latin typeface="Lexend"/>
                <a:ea typeface="Lexend"/>
                <a:cs typeface="Lexend"/>
                <a:sym typeface="Lexend"/>
              </a:rPr>
              <a:t>Guernica</a:t>
            </a:r>
            <a:r>
              <a:rPr lang="en-GB" sz="1600">
                <a:solidFill>
                  <a:srgbClr val="040F0F"/>
                </a:solidFill>
                <a:latin typeface="Lexend"/>
                <a:ea typeface="Lexend"/>
                <a:cs typeface="Lexend"/>
                <a:sym typeface="Lexend"/>
              </a:rPr>
              <a:t> by the </a:t>
            </a:r>
            <a:r>
              <a:rPr b="1" lang="en-GB" sz="1600">
                <a:solidFill>
                  <a:srgbClr val="2C6E49"/>
                </a:solidFill>
                <a:latin typeface="Lexend"/>
                <a:ea typeface="Lexend"/>
                <a:cs typeface="Lexend"/>
                <a:sym typeface="Lexend"/>
              </a:rPr>
              <a:t>Condor</a:t>
            </a:r>
            <a:r>
              <a:rPr lang="en-GB" sz="1600">
                <a:solidFill>
                  <a:srgbClr val="040F0F"/>
                </a:solidFill>
                <a:latin typeface="Lexend"/>
                <a:ea typeface="Lexend"/>
                <a:cs typeface="Lexend"/>
                <a:sym typeface="Lexend"/>
              </a:rPr>
              <a:t> Legion in 1937 shocked the world and was depicted by Pablo Picasso.</a:t>
            </a:r>
            <a:endParaRPr sz="1600">
              <a:solidFill>
                <a:srgbClr val="040F0F"/>
              </a:solidFill>
              <a:latin typeface="Lexend"/>
              <a:ea typeface="Lexend"/>
              <a:cs typeface="Lexend"/>
              <a:sym typeface="Lexend"/>
            </a:endParaRPr>
          </a:p>
        </p:txBody>
      </p:sp>
      <p:sp>
        <p:nvSpPr>
          <p:cNvPr id="449" name="Google Shape;449;p54"/>
          <p:cNvSpPr txBox="1"/>
          <p:nvPr/>
        </p:nvSpPr>
        <p:spPr>
          <a:xfrm>
            <a:off x="285750" y="3429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1600">
                <a:solidFill>
                  <a:srgbClr val="040F0F"/>
                </a:solidFill>
                <a:latin typeface="Lexend"/>
                <a:ea typeface="Lexend"/>
                <a:cs typeface="Lexend"/>
                <a:sym typeface="Lexend"/>
              </a:rPr>
              <a:t>Word bank 🏦</a:t>
            </a:r>
            <a:r>
              <a:rPr lang="en-GB" sz="1600">
                <a:solidFill>
                  <a:srgbClr val="040F0F"/>
                </a:solidFill>
                <a:latin typeface="Lexend"/>
                <a:ea typeface="Lexend"/>
                <a:cs typeface="Lexend"/>
                <a:sym typeface="Lexend"/>
              </a:rPr>
              <a:t>​</a:t>
            </a:r>
            <a:endParaRPr b="1" sz="1600">
              <a:solidFill>
                <a:srgbClr val="040F0F"/>
              </a:solidFill>
              <a:latin typeface="Lexend"/>
              <a:ea typeface="Lexend"/>
              <a:cs typeface="Lexend"/>
              <a:sym typeface="Lexend"/>
            </a:endParaRPr>
          </a:p>
          <a:p>
            <a:pPr indent="0" lvl="0" marL="0" rtl="0" algn="l">
              <a:spcBef>
                <a:spcPts val="360"/>
              </a:spcBef>
              <a:spcAft>
                <a:spcPts val="360"/>
              </a:spcAft>
              <a:buNone/>
            </a:pPr>
            <a:r>
              <a:rPr b="1" lang="en-GB" sz="1600">
                <a:solidFill>
                  <a:srgbClr val="040F0F"/>
                </a:solidFill>
                <a:latin typeface="Lexend"/>
                <a:ea typeface="Lexend"/>
                <a:cs typeface="Lexend"/>
                <a:sym typeface="Lexend"/>
              </a:rPr>
              <a:t>Guernica, Condor, Madrid, Barcelona, International, Blu</a:t>
            </a:r>
            <a:r>
              <a:rPr lang="en-GB" sz="1600">
                <a:solidFill>
                  <a:srgbClr val="040F0F"/>
                </a:solidFill>
                <a:latin typeface="Lexend"/>
                <a:ea typeface="Lexend"/>
                <a:cs typeface="Lexend"/>
                <a:sym typeface="Lexend"/>
              </a:rPr>
              <a:t>e</a:t>
            </a:r>
            <a:endParaRPr sz="1600">
              <a:solidFill>
                <a:srgbClr val="040F0F"/>
              </a:solidFill>
              <a:latin typeface="Lexend"/>
              <a:ea typeface="Lexend"/>
              <a:cs typeface="Lexend"/>
              <a:sym typeface="Lexend"/>
            </a:endParaRPr>
          </a:p>
        </p:txBody>
      </p:sp>
      <p:sp>
        <p:nvSpPr>
          <p:cNvPr id="450" name="Google Shape;450;p54"/>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4" name="Shape 454"/>
        <p:cNvGrpSpPr/>
        <p:nvPr/>
      </p:nvGrpSpPr>
      <p:grpSpPr>
        <a:xfrm>
          <a:off x="0" y="0"/>
          <a:ext cx="0" cy="0"/>
          <a:chOff x="0" y="0"/>
          <a:chExt cx="0" cy="0"/>
        </a:xfrm>
      </p:grpSpPr>
      <p:pic>
        <p:nvPicPr>
          <p:cNvPr id="455" name="Google Shape;455;p55"/>
          <p:cNvPicPr preferRelativeResize="0"/>
          <p:nvPr/>
        </p:nvPicPr>
        <p:blipFill>
          <a:blip r:embed="rId4">
            <a:alphaModFix/>
          </a:blip>
          <a:stretch>
            <a:fillRect/>
          </a:stretch>
        </p:blipFill>
        <p:spPr>
          <a:xfrm>
            <a:off x="7349490" y="-91440"/>
            <a:ext cx="1828800" cy="1828800"/>
          </a:xfrm>
          <a:prstGeom prst="rect">
            <a:avLst/>
          </a:prstGeom>
          <a:noFill/>
          <a:ln>
            <a:noFill/>
          </a:ln>
        </p:spPr>
      </p:pic>
      <p:sp>
        <p:nvSpPr>
          <p:cNvPr id="456" name="Google Shape;456;p55"/>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Quick Check</a:t>
            </a:r>
            <a:endParaRPr b="1" sz="2900">
              <a:solidFill>
                <a:srgbClr val="040F0F"/>
              </a:solidFill>
              <a:latin typeface="Lexend"/>
              <a:ea typeface="Lexend"/>
              <a:cs typeface="Lexend"/>
              <a:sym typeface="Lexend"/>
            </a:endParaRPr>
          </a:p>
        </p:txBody>
      </p:sp>
      <p:sp>
        <p:nvSpPr>
          <p:cNvPr id="457" name="Google Shape;457;p55"/>
          <p:cNvSpPr txBox="1"/>
          <p:nvPr/>
        </p:nvSpPr>
        <p:spPr>
          <a:xfrm>
            <a:off x="285750" y="1143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1600">
                <a:solidFill>
                  <a:srgbClr val="040F0F"/>
                </a:solidFill>
                <a:latin typeface="Lexend"/>
                <a:ea typeface="Lexend"/>
                <a:cs typeface="Lexend"/>
                <a:sym typeface="Lexend"/>
              </a:rPr>
              <a:t>Question 1:</a:t>
            </a:r>
            <a:endParaRPr b="1" sz="160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Who was the leader of the Nationalist forces?</a:t>
            </a:r>
            <a:endParaRPr sz="1600">
              <a:solidFill>
                <a:srgbClr val="040F0F"/>
              </a:solidFill>
              <a:latin typeface="Lexend"/>
              <a:ea typeface="Lexend"/>
              <a:cs typeface="Lexend"/>
              <a:sym typeface="Lexend"/>
            </a:endParaRPr>
          </a:p>
        </p:txBody>
      </p:sp>
      <p:sp>
        <p:nvSpPr>
          <p:cNvPr id="458" name="Google Shape;458;p55"/>
          <p:cNvSpPr txBox="1"/>
          <p:nvPr/>
        </p:nvSpPr>
        <p:spPr>
          <a:xfrm>
            <a:off x="285750" y="2286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1600">
                <a:solidFill>
                  <a:srgbClr val="040F0F"/>
                </a:solidFill>
                <a:latin typeface="Lexend"/>
                <a:ea typeface="Lexend"/>
                <a:cs typeface="Lexend"/>
                <a:sym typeface="Lexend"/>
              </a:rPr>
              <a:t>Question 2:</a:t>
            </a:r>
            <a:endParaRPr b="1" sz="160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Which two fascist powers intervened on the side of the Nationalists?</a:t>
            </a:r>
            <a:endParaRPr sz="1600">
              <a:solidFill>
                <a:srgbClr val="040F0F"/>
              </a:solidFill>
              <a:latin typeface="Lexend"/>
              <a:ea typeface="Lexend"/>
              <a:cs typeface="Lexend"/>
              <a:sym typeface="Lexend"/>
            </a:endParaRPr>
          </a:p>
        </p:txBody>
      </p:sp>
      <p:sp>
        <p:nvSpPr>
          <p:cNvPr id="459" name="Google Shape;459;p55"/>
          <p:cNvSpPr txBox="1"/>
          <p:nvPr/>
        </p:nvSpPr>
        <p:spPr>
          <a:xfrm>
            <a:off x="285750" y="3429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1600">
                <a:solidFill>
                  <a:srgbClr val="040F0F"/>
                </a:solidFill>
                <a:latin typeface="Lexend"/>
                <a:ea typeface="Lexend"/>
                <a:cs typeface="Lexend"/>
                <a:sym typeface="Lexend"/>
              </a:rPr>
              <a:t>Question 3:</a:t>
            </a:r>
            <a:endParaRPr b="1" sz="160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What was the name of the volunteer units fighting for the Republic?</a:t>
            </a:r>
            <a:endParaRPr sz="1600">
              <a:solidFill>
                <a:srgbClr val="040F0F"/>
              </a:solidFill>
              <a:latin typeface="Lexend"/>
              <a:ea typeface="Lexend"/>
              <a:cs typeface="Lexend"/>
              <a:sym typeface="Lexend"/>
            </a:endParaRPr>
          </a:p>
        </p:txBody>
      </p:sp>
      <p:sp>
        <p:nvSpPr>
          <p:cNvPr id="460" name="Google Shape;460;p55"/>
          <p:cNvSpPr txBox="1"/>
          <p:nvPr/>
        </p:nvSpPr>
        <p:spPr>
          <a:xfrm>
            <a:off x="4743450" y="4389120"/>
            <a:ext cx="3966300" cy="457200"/>
          </a:xfrm>
          <a:prstGeom prst="rect">
            <a:avLst/>
          </a:prstGeom>
          <a:noFill/>
          <a:ln>
            <a:noFill/>
          </a:ln>
        </p:spPr>
        <p:txBody>
          <a:bodyPr anchorCtr="0" anchor="t" bIns="91425" lIns="91425" spcFirstLastPara="1" rIns="91425" wrap="square" tIns="91425">
            <a:noAutofit/>
          </a:bodyPr>
          <a:lstStyle/>
          <a:p>
            <a:pPr indent="0" lvl="0" marL="0" rtl="0" algn="r">
              <a:spcBef>
                <a:spcPts val="360"/>
              </a:spcBef>
              <a:spcAft>
                <a:spcPts val="360"/>
              </a:spcAft>
              <a:buNone/>
            </a:pPr>
            <a:r>
              <a:rPr lang="en-GB" sz="1600">
                <a:solidFill>
                  <a:srgbClr val="040F0F"/>
                </a:solidFill>
                <a:latin typeface="Lexend"/>
                <a:ea typeface="Lexend"/>
                <a:cs typeface="Lexend"/>
                <a:sym typeface="Lexend"/>
              </a:rPr>
              <a:t>Answers on the next slide...</a:t>
            </a:r>
            <a:endParaRPr sz="1600">
              <a:solidFill>
                <a:srgbClr val="040F0F"/>
              </a:solidFill>
              <a:latin typeface="Lexend"/>
              <a:ea typeface="Lexend"/>
              <a:cs typeface="Lexend"/>
              <a:sym typeface="Lexen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4" name="Shape 464"/>
        <p:cNvGrpSpPr/>
        <p:nvPr/>
      </p:nvGrpSpPr>
      <p:grpSpPr>
        <a:xfrm>
          <a:off x="0" y="0"/>
          <a:ext cx="0" cy="0"/>
          <a:chOff x="0" y="0"/>
          <a:chExt cx="0" cy="0"/>
        </a:xfrm>
      </p:grpSpPr>
      <p:sp>
        <p:nvSpPr>
          <p:cNvPr id="465" name="Google Shape;465;p56"/>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Quick Check</a:t>
            </a:r>
            <a:endParaRPr b="1" sz="2900">
              <a:solidFill>
                <a:srgbClr val="040F0F"/>
              </a:solidFill>
              <a:latin typeface="Lexend"/>
              <a:ea typeface="Lexend"/>
              <a:cs typeface="Lexend"/>
              <a:sym typeface="Lexend"/>
            </a:endParaRPr>
          </a:p>
        </p:txBody>
      </p:sp>
      <p:sp>
        <p:nvSpPr>
          <p:cNvPr id="466" name="Google Shape;466;p56"/>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
        <p:nvSpPr>
          <p:cNvPr id="467" name="Google Shape;467;p56"/>
          <p:cNvSpPr txBox="1"/>
          <p:nvPr/>
        </p:nvSpPr>
        <p:spPr>
          <a:xfrm>
            <a:off x="285750" y="1143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1600">
                <a:solidFill>
                  <a:srgbClr val="040F0F"/>
                </a:solidFill>
                <a:latin typeface="Lexend"/>
                <a:ea typeface="Lexend"/>
                <a:cs typeface="Lexend"/>
                <a:sym typeface="Lexend"/>
              </a:rPr>
              <a:t>Answer 1:</a:t>
            </a:r>
            <a:endParaRPr b="1" sz="160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General Francisco Franco</a:t>
            </a:r>
            <a:endParaRPr sz="1600">
              <a:solidFill>
                <a:srgbClr val="040F0F"/>
              </a:solidFill>
              <a:latin typeface="Lexend"/>
              <a:ea typeface="Lexend"/>
              <a:cs typeface="Lexend"/>
              <a:sym typeface="Lexend"/>
            </a:endParaRPr>
          </a:p>
        </p:txBody>
      </p:sp>
      <p:sp>
        <p:nvSpPr>
          <p:cNvPr id="468" name="Google Shape;468;p56"/>
          <p:cNvSpPr txBox="1"/>
          <p:nvPr/>
        </p:nvSpPr>
        <p:spPr>
          <a:xfrm>
            <a:off x="285750" y="2286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1600">
                <a:solidFill>
                  <a:srgbClr val="040F0F"/>
                </a:solidFill>
                <a:latin typeface="Lexend"/>
                <a:ea typeface="Lexend"/>
                <a:cs typeface="Lexend"/>
                <a:sym typeface="Lexend"/>
              </a:rPr>
              <a:t>Answer 2:</a:t>
            </a:r>
            <a:endParaRPr b="1" sz="160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Germany and Italy</a:t>
            </a:r>
            <a:endParaRPr sz="1600">
              <a:solidFill>
                <a:srgbClr val="040F0F"/>
              </a:solidFill>
              <a:latin typeface="Lexend"/>
              <a:ea typeface="Lexend"/>
              <a:cs typeface="Lexend"/>
              <a:sym typeface="Lexend"/>
            </a:endParaRPr>
          </a:p>
        </p:txBody>
      </p:sp>
      <p:sp>
        <p:nvSpPr>
          <p:cNvPr id="469" name="Google Shape;469;p56"/>
          <p:cNvSpPr txBox="1"/>
          <p:nvPr/>
        </p:nvSpPr>
        <p:spPr>
          <a:xfrm>
            <a:off x="285750" y="342900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1600">
                <a:solidFill>
                  <a:srgbClr val="040F0F"/>
                </a:solidFill>
                <a:latin typeface="Lexend"/>
                <a:ea typeface="Lexend"/>
                <a:cs typeface="Lexend"/>
                <a:sym typeface="Lexend"/>
              </a:rPr>
              <a:t>Answer 3:</a:t>
            </a:r>
            <a:endParaRPr b="1" sz="160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The International Brigades</a:t>
            </a:r>
            <a:endParaRPr sz="1600">
              <a:solidFill>
                <a:srgbClr val="040F0F"/>
              </a:solidFill>
              <a:latin typeface="Lexend"/>
              <a:ea typeface="Lexend"/>
              <a:cs typeface="Lexend"/>
              <a:sym typeface="Lexen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3" name="Shape 473"/>
        <p:cNvGrpSpPr/>
        <p:nvPr/>
      </p:nvGrpSpPr>
      <p:grpSpPr>
        <a:xfrm>
          <a:off x="0" y="0"/>
          <a:ext cx="0" cy="0"/>
          <a:chOff x="0" y="0"/>
          <a:chExt cx="0" cy="0"/>
        </a:xfrm>
      </p:grpSpPr>
      <p:pic>
        <p:nvPicPr>
          <p:cNvPr id="474" name="Google Shape;474;p57"/>
          <p:cNvPicPr preferRelativeResize="0"/>
          <p:nvPr/>
        </p:nvPicPr>
        <p:blipFill>
          <a:blip r:embed="rId4">
            <a:alphaModFix/>
          </a:blip>
          <a:stretch>
            <a:fillRect/>
          </a:stretch>
        </p:blipFill>
        <p:spPr>
          <a:xfrm>
            <a:off x="0" y="0"/>
            <a:ext cx="3486150" cy="5143500"/>
          </a:xfrm>
          <a:prstGeom prst="rect">
            <a:avLst/>
          </a:prstGeom>
          <a:noFill/>
          <a:ln>
            <a:noFill/>
          </a:ln>
        </p:spPr>
      </p:pic>
      <p:sp>
        <p:nvSpPr>
          <p:cNvPr id="475" name="Google Shape;475;p57"/>
          <p:cNvSpPr txBox="1"/>
          <p:nvPr/>
        </p:nvSpPr>
        <p:spPr>
          <a:xfrm>
            <a:off x="3714750" y="17145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900">
                <a:solidFill>
                  <a:srgbClr val="040F0F"/>
                </a:solidFill>
                <a:latin typeface="Lexend"/>
                <a:ea typeface="Lexend"/>
                <a:cs typeface="Lexend"/>
                <a:sym typeface="Lexend"/>
              </a:rPr>
              <a:t>Historical Memory</a:t>
            </a:r>
            <a:endParaRPr b="1" sz="29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Pact of Forgetting</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After Franco's death, Spain transitioned to democracy through an agreed 'Pact of Forgetting' to avoid reopening old wounds.</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Modern Reckoning</a:t>
            </a:r>
            <a:endParaRPr b="1" sz="21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Only recently, with the </a:t>
            </a:r>
            <a:r>
              <a:rPr b="1" lang="en-GB" sz="1600">
                <a:solidFill>
                  <a:srgbClr val="040F0F"/>
                </a:solidFill>
                <a:latin typeface="Lexend"/>
                <a:ea typeface="Lexend"/>
                <a:cs typeface="Lexend"/>
                <a:sym typeface="Lexend"/>
              </a:rPr>
              <a:t>Law of Historical Memory</a:t>
            </a:r>
            <a:r>
              <a:rPr lang="en-GB" sz="1600">
                <a:solidFill>
                  <a:srgbClr val="040F0F"/>
                </a:solidFill>
                <a:latin typeface="Lexend"/>
                <a:ea typeface="Lexend"/>
                <a:cs typeface="Lexend"/>
                <a:sym typeface="Lexend"/>
              </a:rPr>
              <a:t> (2007), has Spain begun to officially recognise the victims of the Republican side and excavate mass graves. The war remains a sensitive and pivotal topic in Spanish history.</a:t>
            </a:r>
            <a:endParaRPr sz="1600">
              <a:solidFill>
                <a:srgbClr val="040F0F"/>
              </a:solidFill>
              <a:latin typeface="Lexend"/>
              <a:ea typeface="Lexend"/>
              <a:cs typeface="Lexend"/>
              <a:sym typeface="Lexen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9" name="Shape 479"/>
        <p:cNvGrpSpPr/>
        <p:nvPr/>
      </p:nvGrpSpPr>
      <p:grpSpPr>
        <a:xfrm>
          <a:off x="0" y="0"/>
          <a:ext cx="0" cy="0"/>
          <a:chOff x="0" y="0"/>
          <a:chExt cx="0" cy="0"/>
        </a:xfrm>
      </p:grpSpPr>
      <p:pic>
        <p:nvPicPr>
          <p:cNvPr id="480" name="Google Shape;480;p58"/>
          <p:cNvPicPr preferRelativeResize="0"/>
          <p:nvPr/>
        </p:nvPicPr>
        <p:blipFill>
          <a:blip r:embed="rId4">
            <a:alphaModFix/>
          </a:blip>
          <a:stretch>
            <a:fillRect/>
          </a:stretch>
        </p:blipFill>
        <p:spPr>
          <a:xfrm>
            <a:off x="937260" y="742950"/>
            <a:ext cx="3657600" cy="3657600"/>
          </a:xfrm>
          <a:prstGeom prst="rect">
            <a:avLst/>
          </a:prstGeom>
          <a:noFill/>
          <a:ln>
            <a:noFill/>
          </a:ln>
        </p:spPr>
      </p:pic>
      <p:sp>
        <p:nvSpPr>
          <p:cNvPr id="481" name="Google Shape;481;p58"/>
          <p:cNvSpPr txBox="1"/>
          <p:nvPr/>
        </p:nvSpPr>
        <p:spPr>
          <a:xfrm>
            <a:off x="4914900" y="1371600"/>
            <a:ext cx="38292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3250">
                <a:solidFill>
                  <a:srgbClr val="040F0F"/>
                </a:solidFill>
                <a:latin typeface="Lexend"/>
                <a:ea typeface="Lexend"/>
                <a:cs typeface="Lexend"/>
                <a:sym typeface="Lexend"/>
              </a:rPr>
              <a:t>Lesson Summary</a:t>
            </a:r>
            <a:endParaRPr b="1" sz="32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A conflict of ideologies that shaped the 20th Century</a:t>
            </a:r>
            <a:endParaRPr sz="1600">
              <a:solidFill>
                <a:srgbClr val="040F0F"/>
              </a:solidFill>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id="88" name="Google Shape;88;p17"/>
          <p:cNvPicPr preferRelativeResize="0"/>
          <p:nvPr/>
        </p:nvPicPr>
        <p:blipFill>
          <a:blip r:embed="rId4">
            <a:alphaModFix/>
          </a:blip>
          <a:stretch>
            <a:fillRect/>
          </a:stretch>
        </p:blipFill>
        <p:spPr>
          <a:xfrm>
            <a:off x="5657850" y="0"/>
            <a:ext cx="3486150" cy="5143500"/>
          </a:xfrm>
          <a:prstGeom prst="rect">
            <a:avLst/>
          </a:prstGeom>
          <a:noFill/>
          <a:ln>
            <a:noFill/>
          </a:ln>
        </p:spPr>
      </p:pic>
      <p:sp>
        <p:nvSpPr>
          <p:cNvPr id="89" name="Google Shape;89;p17"/>
          <p:cNvSpPr txBox="1"/>
          <p:nvPr/>
        </p:nvSpPr>
        <p:spPr>
          <a:xfrm>
            <a:off x="285750" y="171450"/>
            <a:ext cx="51435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900">
                <a:solidFill>
                  <a:srgbClr val="040F0F"/>
                </a:solidFill>
                <a:latin typeface="Lexend"/>
                <a:ea typeface="Lexend"/>
                <a:cs typeface="Lexend"/>
                <a:sym typeface="Lexend"/>
              </a:rPr>
              <a:t>The Trigger: The Military Uprising</a:t>
            </a:r>
            <a:endParaRPr b="1" sz="29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Plan</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General Francisco Franco, stationed in Morocco, joined other generals (Mola, Goded) in a coup to overthrow the Republic.</a:t>
            </a:r>
            <a:endParaRPr sz="1600">
              <a:solidFill>
                <a:srgbClr val="040F0F"/>
              </a:solidFill>
              <a:latin typeface="Lexend"/>
              <a:ea typeface="Lexend"/>
              <a:cs typeface="Lexend"/>
              <a:sym typeface="Lexend"/>
            </a:endParaRPr>
          </a:p>
          <a:p>
            <a:pPr indent="0" lvl="0" marL="0" rtl="0" algn="l">
              <a:spcBef>
                <a:spcPts val="360"/>
              </a:spcBef>
              <a:spcAft>
                <a:spcPts val="0"/>
              </a:spcAft>
              <a:buNone/>
            </a:pPr>
            <a:r>
              <a:rPr b="1" lang="en-GB" sz="2150">
                <a:solidFill>
                  <a:srgbClr val="040F0F"/>
                </a:solidFill>
                <a:latin typeface="Lexend"/>
                <a:ea typeface="Lexend"/>
                <a:cs typeface="Lexend"/>
                <a:sym typeface="Lexend"/>
              </a:rPr>
              <a:t>The Result</a:t>
            </a:r>
            <a:endParaRPr b="1" sz="2150">
              <a:solidFill>
                <a:srgbClr val="040F0F"/>
              </a:solidFill>
              <a:latin typeface="Lexend"/>
              <a:ea typeface="Lexend"/>
              <a:cs typeface="Lexend"/>
              <a:sym typeface="Lexend"/>
            </a:endParaRPr>
          </a:p>
          <a:p>
            <a:pPr indent="0" lvl="0" marL="0" rtl="0" algn="l">
              <a:spcBef>
                <a:spcPts val="360"/>
              </a:spcBef>
              <a:spcAft>
                <a:spcPts val="360"/>
              </a:spcAft>
              <a:buNone/>
            </a:pPr>
            <a:r>
              <a:rPr lang="en-GB" sz="1600">
                <a:solidFill>
                  <a:srgbClr val="040F0F"/>
                </a:solidFill>
                <a:latin typeface="Lexend"/>
                <a:ea typeface="Lexend"/>
                <a:cs typeface="Lexend"/>
                <a:sym typeface="Lexend"/>
              </a:rPr>
              <a:t>The coup </a:t>
            </a:r>
            <a:r>
              <a:rPr b="1" lang="en-GB" sz="1600">
                <a:solidFill>
                  <a:srgbClr val="040F0F"/>
                </a:solidFill>
                <a:latin typeface="Lexend"/>
                <a:ea typeface="Lexend"/>
                <a:cs typeface="Lexend"/>
                <a:sym typeface="Lexend"/>
              </a:rPr>
              <a:t>failed</a:t>
            </a:r>
            <a:r>
              <a:rPr lang="en-GB" sz="1600">
                <a:solidFill>
                  <a:srgbClr val="040F0F"/>
                </a:solidFill>
                <a:latin typeface="Lexend"/>
                <a:ea typeface="Lexend"/>
                <a:cs typeface="Lexend"/>
                <a:sym typeface="Lexend"/>
              </a:rPr>
              <a:t> to capture the key cities of Madrid and Barcelona. Instead of a quick takeover, Spain was split in half. The failure of the coup marked the beginning of a long and bloody civil war.</a:t>
            </a:r>
            <a:endParaRPr sz="1600">
              <a:solidFill>
                <a:srgbClr val="040F0F"/>
              </a:solidFill>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id="94" name="Google Shape;94;p18"/>
          <p:cNvPicPr preferRelativeResize="0"/>
          <p:nvPr/>
        </p:nvPicPr>
        <p:blipFill>
          <a:blip r:embed="rId4">
            <a:alphaModFix/>
          </a:blip>
          <a:stretch>
            <a:fillRect/>
          </a:stretch>
        </p:blipFill>
        <p:spPr>
          <a:xfrm>
            <a:off x="285750" y="800100"/>
            <a:ext cx="8572500" cy="4057650"/>
          </a:xfrm>
          <a:prstGeom prst="rect">
            <a:avLst/>
          </a:prstGeom>
          <a:noFill/>
          <a:ln>
            <a:noFill/>
          </a:ln>
        </p:spPr>
      </p:pic>
      <p:sp>
        <p:nvSpPr>
          <p:cNvPr id="95" name="Google Shape;95;p18"/>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Spain Divided: The Two Zones</a:t>
            </a:r>
            <a:endParaRPr b="1" sz="2900">
              <a:solidFill>
                <a:srgbClr val="040F0F"/>
              </a:solidFill>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p19"/>
          <p:cNvPicPr preferRelativeResize="0"/>
          <p:nvPr/>
        </p:nvPicPr>
        <p:blipFill>
          <a:blip r:embed="rId4">
            <a:alphaModFix/>
          </a:blip>
          <a:stretch>
            <a:fillRect/>
          </a:stretch>
        </p:blipFill>
        <p:spPr>
          <a:xfrm>
            <a:off x="354330" y="651510"/>
            <a:ext cx="8332470" cy="4309110"/>
          </a:xfrm>
          <a:prstGeom prst="rect">
            <a:avLst/>
          </a:prstGeom>
          <a:noFill/>
          <a:ln>
            <a:noFill/>
          </a:ln>
        </p:spPr>
      </p:pic>
      <p:pic>
        <p:nvPicPr>
          <p:cNvPr id="101" name="Google Shape;101;p19"/>
          <p:cNvPicPr preferRelativeResize="0"/>
          <p:nvPr/>
        </p:nvPicPr>
        <p:blipFill>
          <a:blip r:embed="rId5">
            <a:alphaModFix/>
          </a:blip>
          <a:stretch>
            <a:fillRect/>
          </a:stretch>
        </p:blipFill>
        <p:spPr>
          <a:xfrm>
            <a:off x="1303020" y="1657350"/>
            <a:ext cx="2834640" cy="2194560"/>
          </a:xfrm>
          <a:prstGeom prst="rect">
            <a:avLst/>
          </a:prstGeom>
          <a:noFill/>
          <a:ln>
            <a:noFill/>
          </a:ln>
        </p:spPr>
      </p:pic>
      <p:sp>
        <p:nvSpPr>
          <p:cNvPr id="102" name="Google Shape;102;p19"/>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Historical Debate</a:t>
            </a:r>
            <a:endParaRPr b="1" sz="2900">
              <a:solidFill>
                <a:srgbClr val="040F0F"/>
              </a:solidFill>
              <a:latin typeface="Lexend"/>
              <a:ea typeface="Lexend"/>
              <a:cs typeface="Lexend"/>
              <a:sym typeface="Lexend"/>
            </a:endParaRPr>
          </a:p>
        </p:txBody>
      </p:sp>
      <p:sp>
        <p:nvSpPr>
          <p:cNvPr id="103" name="Google Shape;103;p19"/>
          <p:cNvSpPr txBox="1"/>
          <p:nvPr/>
        </p:nvSpPr>
        <p:spPr>
          <a:xfrm>
            <a:off x="4297680" y="1828800"/>
            <a:ext cx="3726300" cy="1988700"/>
          </a:xfrm>
          <a:prstGeom prst="rect">
            <a:avLst/>
          </a:prstGeom>
          <a:noFill/>
          <a:ln>
            <a:noFill/>
          </a:ln>
        </p:spPr>
        <p:txBody>
          <a:bodyPr anchorCtr="0" anchor="ctr" bIns="91425" lIns="91425" spcFirstLastPara="1" rIns="91425" wrap="square" tIns="91425">
            <a:noAutofit/>
          </a:bodyPr>
          <a:lstStyle/>
          <a:p>
            <a:pPr indent="0" lvl="0" marL="0" rtl="0" algn="l">
              <a:spcBef>
                <a:spcPts val="360"/>
              </a:spcBef>
              <a:spcAft>
                <a:spcPts val="360"/>
              </a:spcAft>
              <a:buNone/>
            </a:pPr>
            <a:r>
              <a:rPr lang="en-GB" sz="1600">
                <a:solidFill>
                  <a:srgbClr val="040F0F"/>
                </a:solidFill>
                <a:latin typeface="Lexend"/>
                <a:ea typeface="Lexend"/>
                <a:cs typeface="Lexend"/>
                <a:sym typeface="Lexend"/>
              </a:rPr>
              <a:t>Why did the military coup of July 1936 fail to seize power quickly?</a:t>
            </a:r>
            <a:endParaRPr sz="1600">
              <a:solidFill>
                <a:srgbClr val="040F0F"/>
              </a:solidFill>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4">
            <a:alphaModFix/>
          </a:blip>
          <a:stretch>
            <a:fillRect/>
          </a:stretch>
        </p:blipFill>
        <p:spPr>
          <a:xfrm>
            <a:off x="354330" y="651510"/>
            <a:ext cx="8332470" cy="4309110"/>
          </a:xfrm>
          <a:prstGeom prst="rect">
            <a:avLst/>
          </a:prstGeom>
          <a:noFill/>
          <a:ln>
            <a:noFill/>
          </a:ln>
        </p:spPr>
      </p:pic>
      <p:sp>
        <p:nvSpPr>
          <p:cNvPr id="109" name="Google Shape;109;p20"/>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Historical Debate</a:t>
            </a:r>
            <a:endParaRPr b="1" sz="2900">
              <a:solidFill>
                <a:srgbClr val="040F0F"/>
              </a:solidFill>
              <a:latin typeface="Lexend"/>
              <a:ea typeface="Lexend"/>
              <a:cs typeface="Lexend"/>
              <a:sym typeface="Lexend"/>
            </a:endParaRPr>
          </a:p>
        </p:txBody>
      </p:sp>
      <p:sp>
        <p:nvSpPr>
          <p:cNvPr id="110" name="Google Shape;110;p20"/>
          <p:cNvSpPr txBox="1"/>
          <p:nvPr/>
        </p:nvSpPr>
        <p:spPr>
          <a:xfrm>
            <a:off x="982980" y="1657350"/>
            <a:ext cx="7041000" cy="1988700"/>
          </a:xfrm>
          <a:prstGeom prst="rect">
            <a:avLst/>
          </a:prstGeom>
          <a:noFill/>
          <a:ln>
            <a:noFill/>
          </a:ln>
        </p:spPr>
        <p:txBody>
          <a:bodyPr anchorCtr="0" anchor="ctr" bIns="91425" lIns="91425" spcFirstLastPara="1" rIns="91425" wrap="square" tIns="91425">
            <a:noAutofit/>
          </a:bodyPr>
          <a:lstStyle/>
          <a:p>
            <a:pPr indent="0" lvl="0" marL="0" rtl="0" algn="ctr">
              <a:spcBef>
                <a:spcPts val="360"/>
              </a:spcBef>
              <a:spcAft>
                <a:spcPts val="0"/>
              </a:spcAft>
              <a:buNone/>
            </a:pPr>
            <a:r>
              <a:rPr b="1" lang="en-GB" sz="1600">
                <a:solidFill>
                  <a:srgbClr val="040F0F"/>
                </a:solidFill>
                <a:latin typeface="Lexend"/>
                <a:ea typeface="Lexend"/>
                <a:cs typeface="Lexend"/>
                <a:sym typeface="Lexend"/>
              </a:rPr>
              <a:t>You might have said...</a:t>
            </a:r>
            <a:endParaRPr b="1" sz="1600">
              <a:solidFill>
                <a:srgbClr val="040F0F"/>
              </a:solidFill>
              <a:latin typeface="Lexend"/>
              <a:ea typeface="Lexend"/>
              <a:cs typeface="Lexend"/>
              <a:sym typeface="Lexend"/>
            </a:endParaRPr>
          </a:p>
          <a:p>
            <a:pPr indent="0" lvl="0" marL="0" rtl="0" algn="ctr">
              <a:spcBef>
                <a:spcPts val="360"/>
              </a:spcBef>
              <a:spcAft>
                <a:spcPts val="0"/>
              </a:spcAft>
              <a:buNone/>
            </a:pPr>
            <a:r>
              <a:rPr lang="en-GB" sz="1600">
                <a:solidFill>
                  <a:srgbClr val="040F0F"/>
                </a:solidFill>
                <a:latin typeface="Lexend"/>
                <a:ea typeface="Lexend"/>
                <a:cs typeface="Lexend"/>
                <a:sym typeface="Lexend"/>
              </a:rPr>
              <a:t>Generals underestimated the loyalty of Civil Guard and police in key cities.</a:t>
            </a:r>
            <a:endParaRPr sz="1600">
              <a:solidFill>
                <a:srgbClr val="040F0F"/>
              </a:solidFill>
              <a:latin typeface="Lexend"/>
              <a:ea typeface="Lexend"/>
              <a:cs typeface="Lexend"/>
              <a:sym typeface="Lexend"/>
            </a:endParaRPr>
          </a:p>
          <a:p>
            <a:pPr indent="0" lvl="0" marL="0" rtl="0" algn="ctr">
              <a:spcBef>
                <a:spcPts val="360"/>
              </a:spcBef>
              <a:spcAft>
                <a:spcPts val="0"/>
              </a:spcAft>
              <a:buNone/>
            </a:pPr>
            <a:r>
              <a:rPr lang="en-GB" sz="1600">
                <a:solidFill>
                  <a:srgbClr val="040F0F"/>
                </a:solidFill>
                <a:latin typeface="Lexend"/>
                <a:ea typeface="Lexend"/>
                <a:cs typeface="Lexend"/>
                <a:sym typeface="Lexend"/>
              </a:rPr>
              <a:t>Workers' militias and trade unions mobilised to defend the Republic.</a:t>
            </a:r>
            <a:endParaRPr sz="1600">
              <a:solidFill>
                <a:srgbClr val="040F0F"/>
              </a:solidFill>
              <a:latin typeface="Lexend"/>
              <a:ea typeface="Lexend"/>
              <a:cs typeface="Lexend"/>
              <a:sym typeface="Lexend"/>
            </a:endParaRPr>
          </a:p>
          <a:p>
            <a:pPr indent="0" lvl="0" marL="0" rtl="0" algn="ctr">
              <a:spcBef>
                <a:spcPts val="360"/>
              </a:spcBef>
              <a:spcAft>
                <a:spcPts val="360"/>
              </a:spcAft>
              <a:buNone/>
            </a:pPr>
            <a:r>
              <a:rPr lang="en-GB" sz="1600">
                <a:solidFill>
                  <a:srgbClr val="040F0F"/>
                </a:solidFill>
                <a:latin typeface="Lexend"/>
                <a:ea typeface="Lexend"/>
                <a:cs typeface="Lexend"/>
                <a:sym typeface="Lexend"/>
              </a:rPr>
              <a:t>The government kept the navy, blocking the Army of Africa from Morocco.</a:t>
            </a:r>
            <a:endParaRPr sz="1600">
              <a:solidFill>
                <a:srgbClr val="040F0F"/>
              </a:solidFill>
              <a:latin typeface="Lexend"/>
              <a:ea typeface="Lexend"/>
              <a:cs typeface="Lexend"/>
              <a:sym typeface="Lexend"/>
            </a:endParaRPr>
          </a:p>
        </p:txBody>
      </p:sp>
      <p:sp>
        <p:nvSpPr>
          <p:cNvPr id="111" name="Google Shape;111;p20"/>
          <p:cNvSpPr txBox="1"/>
          <p:nvPr/>
        </p:nvSpPr>
        <p:spPr>
          <a:xfrm>
            <a:off x="8366760" y="342900"/>
            <a:ext cx="548700" cy="548700"/>
          </a:xfrm>
          <a:prstGeom prst="rect">
            <a:avLst/>
          </a:prstGeom>
          <a:noFill/>
          <a:ln>
            <a:noFill/>
          </a:ln>
        </p:spPr>
        <p:txBody>
          <a:bodyPr anchorCtr="0" anchor="ctr" bIns="91425" lIns="91425" spcFirstLastPara="1" rIns="91425" wrap="square" tIns="91425">
            <a:noAutofit/>
          </a:bodyPr>
          <a:lstStyle/>
          <a:p>
            <a:pPr indent="0" lvl="0" marL="0" rtl="0" algn="r">
              <a:spcBef>
                <a:spcPts val="450"/>
              </a:spcBef>
              <a:spcAft>
                <a:spcPts val="450"/>
              </a:spcAft>
              <a:buNone/>
            </a:pPr>
            <a:r>
              <a:rPr lang="en-GB" sz="3600">
                <a:solidFill>
                  <a:srgbClr val="040F0F"/>
                </a:solidFill>
                <a:latin typeface="Lexend"/>
                <a:ea typeface="Lexend"/>
                <a:cs typeface="Lexend"/>
                <a:sym typeface="Lexend"/>
              </a:rPr>
              <a:t>✅​</a:t>
            </a:r>
            <a:endParaRPr sz="3600">
              <a:solidFill>
                <a:srgbClr val="040F0F"/>
              </a:solidFill>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4">
            <a:alphaModFix/>
          </a:blip>
          <a:stretch>
            <a:fillRect/>
          </a:stretch>
        </p:blipFill>
        <p:spPr>
          <a:xfrm>
            <a:off x="285750" y="788670"/>
            <a:ext cx="4171950" cy="2228850"/>
          </a:xfrm>
          <a:prstGeom prst="rect">
            <a:avLst/>
          </a:prstGeom>
          <a:noFill/>
          <a:ln>
            <a:noFill/>
          </a:ln>
        </p:spPr>
      </p:pic>
      <p:pic>
        <p:nvPicPr>
          <p:cNvPr id="117" name="Google Shape;117;p21"/>
          <p:cNvPicPr preferRelativeResize="0"/>
          <p:nvPr/>
        </p:nvPicPr>
        <p:blipFill>
          <a:blip r:embed="rId5">
            <a:alphaModFix/>
          </a:blip>
          <a:stretch>
            <a:fillRect/>
          </a:stretch>
        </p:blipFill>
        <p:spPr>
          <a:xfrm>
            <a:off x="4686300" y="788670"/>
            <a:ext cx="4171950" cy="2228850"/>
          </a:xfrm>
          <a:prstGeom prst="rect">
            <a:avLst/>
          </a:prstGeom>
          <a:noFill/>
          <a:ln>
            <a:noFill/>
          </a:ln>
        </p:spPr>
      </p:pic>
      <p:sp>
        <p:nvSpPr>
          <p:cNvPr id="118" name="Google Shape;118;p21"/>
          <p:cNvSpPr txBox="1"/>
          <p:nvPr/>
        </p:nvSpPr>
        <p:spPr>
          <a:xfrm>
            <a:off x="285750" y="171450"/>
            <a:ext cx="8572500" cy="1269900"/>
          </a:xfrm>
          <a:prstGeom prst="rect">
            <a:avLst/>
          </a:prstGeom>
          <a:noFill/>
          <a:ln>
            <a:noFill/>
          </a:ln>
        </p:spPr>
        <p:txBody>
          <a:bodyPr anchorCtr="0" anchor="t" bIns="91425" lIns="91425" spcFirstLastPara="1" rIns="91425" wrap="square" tIns="91425">
            <a:noAutofit/>
          </a:bodyPr>
          <a:lstStyle/>
          <a:p>
            <a:pPr indent="0" lvl="0" marL="0" rtl="0" algn="l">
              <a:spcBef>
                <a:spcPts val="450"/>
              </a:spcBef>
              <a:spcAft>
                <a:spcPts val="450"/>
              </a:spcAft>
              <a:buNone/>
            </a:pPr>
            <a:r>
              <a:rPr b="1" lang="en-GB" sz="2900">
                <a:solidFill>
                  <a:srgbClr val="040F0F"/>
                </a:solidFill>
                <a:latin typeface="Lexend"/>
                <a:ea typeface="Lexend"/>
                <a:cs typeface="Lexend"/>
                <a:sym typeface="Lexend"/>
              </a:rPr>
              <a:t>The Factions: Republicans vs Nationalists</a:t>
            </a:r>
            <a:endParaRPr b="1" sz="2900">
              <a:solidFill>
                <a:srgbClr val="040F0F"/>
              </a:solidFill>
              <a:latin typeface="Lexend"/>
              <a:ea typeface="Lexend"/>
              <a:cs typeface="Lexend"/>
              <a:sym typeface="Lexend"/>
            </a:endParaRPr>
          </a:p>
        </p:txBody>
      </p:sp>
      <p:sp>
        <p:nvSpPr>
          <p:cNvPr id="119" name="Google Shape;119;p21"/>
          <p:cNvSpPr txBox="1"/>
          <p:nvPr/>
        </p:nvSpPr>
        <p:spPr>
          <a:xfrm>
            <a:off x="285750" y="3131820"/>
            <a:ext cx="41721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The Republicans (Loyalists)</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The legitimate government of Spain. A coalition of left-wing groups.</a:t>
            </a:r>
            <a:endParaRPr sz="1600">
              <a:solidFill>
                <a:srgbClr val="040F0F"/>
              </a:solidFill>
              <a:latin typeface="Lexend"/>
              <a:ea typeface="Lexend"/>
              <a:cs typeface="Lexend"/>
              <a:sym typeface="Lexend"/>
            </a:endParaRPr>
          </a:p>
          <a:p>
            <a:pPr indent="0" lvl="0" marL="0" rtl="0" algn="l">
              <a:spcBef>
                <a:spcPts val="360"/>
              </a:spcBef>
              <a:spcAft>
                <a:spcPts val="360"/>
              </a:spcAft>
              <a:buNone/>
            </a:pPr>
            <a:r>
              <a:rPr b="1" lang="en-GB" sz="1600">
                <a:solidFill>
                  <a:srgbClr val="040F0F"/>
                </a:solidFill>
                <a:latin typeface="Lexend"/>
                <a:ea typeface="Lexend"/>
                <a:cs typeface="Lexend"/>
                <a:sym typeface="Lexend"/>
              </a:rPr>
              <a:t>Ideals</a:t>
            </a:r>
            <a:r>
              <a:rPr lang="en-GB" sz="1600">
                <a:solidFill>
                  <a:srgbClr val="040F0F"/>
                </a:solidFill>
                <a:latin typeface="Lexend"/>
                <a:ea typeface="Lexend"/>
                <a:cs typeface="Lexend"/>
                <a:sym typeface="Lexend"/>
              </a:rPr>
              <a:t>: Democracy, Socialism, Anarchism, Anti-Fascism.</a:t>
            </a:r>
            <a:endParaRPr sz="1600">
              <a:solidFill>
                <a:srgbClr val="040F0F"/>
              </a:solidFill>
              <a:latin typeface="Lexend"/>
              <a:ea typeface="Lexend"/>
              <a:cs typeface="Lexend"/>
              <a:sym typeface="Lexend"/>
            </a:endParaRPr>
          </a:p>
        </p:txBody>
      </p:sp>
      <p:sp>
        <p:nvSpPr>
          <p:cNvPr id="120" name="Google Shape;120;p21"/>
          <p:cNvSpPr txBox="1"/>
          <p:nvPr/>
        </p:nvSpPr>
        <p:spPr>
          <a:xfrm>
            <a:off x="4686300" y="3131820"/>
            <a:ext cx="4172100" cy="12699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b="1" lang="en-GB" sz="2150">
                <a:solidFill>
                  <a:srgbClr val="040F0F"/>
                </a:solidFill>
                <a:latin typeface="Lexend"/>
                <a:ea typeface="Lexend"/>
                <a:cs typeface="Lexend"/>
                <a:sym typeface="Lexend"/>
              </a:rPr>
              <a:t>The Nationalists (Rebels)</a:t>
            </a:r>
            <a:endParaRPr b="1" sz="2150">
              <a:solidFill>
                <a:srgbClr val="040F0F"/>
              </a:solidFill>
              <a:latin typeface="Lexend"/>
              <a:ea typeface="Lexend"/>
              <a:cs typeface="Lexend"/>
              <a:sym typeface="Lexend"/>
            </a:endParaRPr>
          </a:p>
          <a:p>
            <a:pPr indent="0" lvl="0" marL="0" rtl="0" algn="l">
              <a:spcBef>
                <a:spcPts val="360"/>
              </a:spcBef>
              <a:spcAft>
                <a:spcPts val="0"/>
              </a:spcAft>
              <a:buNone/>
            </a:pPr>
            <a:r>
              <a:rPr lang="en-GB" sz="1600">
                <a:solidFill>
                  <a:srgbClr val="040F0F"/>
                </a:solidFill>
                <a:latin typeface="Lexend"/>
                <a:ea typeface="Lexend"/>
                <a:cs typeface="Lexend"/>
                <a:sym typeface="Lexend"/>
              </a:rPr>
              <a:t>The military uprising led by Franco. A coalition of right-wing groups.</a:t>
            </a:r>
            <a:endParaRPr sz="1600">
              <a:solidFill>
                <a:srgbClr val="040F0F"/>
              </a:solidFill>
              <a:latin typeface="Lexend"/>
              <a:ea typeface="Lexend"/>
              <a:cs typeface="Lexend"/>
              <a:sym typeface="Lexend"/>
            </a:endParaRPr>
          </a:p>
          <a:p>
            <a:pPr indent="0" lvl="0" marL="0" rtl="0" algn="l">
              <a:spcBef>
                <a:spcPts val="360"/>
              </a:spcBef>
              <a:spcAft>
                <a:spcPts val="360"/>
              </a:spcAft>
              <a:buNone/>
            </a:pPr>
            <a:r>
              <a:rPr b="1" lang="en-GB" sz="1600">
                <a:solidFill>
                  <a:srgbClr val="040F0F"/>
                </a:solidFill>
                <a:latin typeface="Lexend"/>
                <a:ea typeface="Lexend"/>
                <a:cs typeface="Lexend"/>
                <a:sym typeface="Lexend"/>
              </a:rPr>
              <a:t>Ideals</a:t>
            </a:r>
            <a:r>
              <a:rPr lang="en-GB" sz="1600">
                <a:solidFill>
                  <a:srgbClr val="040F0F"/>
                </a:solidFill>
                <a:latin typeface="Lexend"/>
                <a:ea typeface="Lexend"/>
                <a:cs typeface="Lexend"/>
                <a:sym typeface="Lexend"/>
              </a:rPr>
              <a:t>: Fascism, Monarchism, Conservatism, Catholicism.</a:t>
            </a:r>
            <a:endParaRPr sz="1600">
              <a:solidFill>
                <a:srgbClr val="040F0F"/>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